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9"/>
  </p:notesMasterIdLst>
  <p:sldIdLst>
    <p:sldId id="392" r:id="rId2"/>
    <p:sldId id="345" r:id="rId3"/>
    <p:sldId id="393" r:id="rId4"/>
    <p:sldId id="369" r:id="rId5"/>
    <p:sldId id="360" r:id="rId6"/>
    <p:sldId id="371" r:id="rId7"/>
    <p:sldId id="372" r:id="rId8"/>
    <p:sldId id="341" r:id="rId9"/>
    <p:sldId id="342" r:id="rId10"/>
    <p:sldId id="346" r:id="rId11"/>
    <p:sldId id="358" r:id="rId12"/>
    <p:sldId id="359" r:id="rId13"/>
    <p:sldId id="409" r:id="rId14"/>
    <p:sldId id="411" r:id="rId15"/>
    <p:sldId id="405" r:id="rId16"/>
    <p:sldId id="404" r:id="rId17"/>
    <p:sldId id="394" r:id="rId18"/>
    <p:sldId id="407" r:id="rId19"/>
    <p:sldId id="398" r:id="rId20"/>
    <p:sldId id="391" r:id="rId21"/>
    <p:sldId id="408" r:id="rId22"/>
    <p:sldId id="401" r:id="rId23"/>
    <p:sldId id="386" r:id="rId24"/>
    <p:sldId id="399" r:id="rId25"/>
    <p:sldId id="377" r:id="rId26"/>
    <p:sldId id="410" r:id="rId27"/>
    <p:sldId id="354" r:id="rId28"/>
    <p:sldId id="366" r:id="rId29"/>
    <p:sldId id="338" r:id="rId30"/>
    <p:sldId id="336" r:id="rId31"/>
    <p:sldId id="334" r:id="rId32"/>
    <p:sldId id="335" r:id="rId33"/>
    <p:sldId id="344" r:id="rId34"/>
    <p:sldId id="343" r:id="rId35"/>
    <p:sldId id="352" r:id="rId36"/>
    <p:sldId id="364" r:id="rId37"/>
    <p:sldId id="356"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08888"/>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230"/>
    <p:restoredTop sz="94106"/>
  </p:normalViewPr>
  <p:slideViewPr>
    <p:cSldViewPr snapToGrid="0">
      <p:cViewPr>
        <p:scale>
          <a:sx n="126" d="100"/>
          <a:sy n="126" d="100"/>
        </p:scale>
        <p:origin x="864" y="144"/>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jpg>
</file>

<file path=ppt/media/image101.png>
</file>

<file path=ppt/media/image116.png>
</file>

<file path=ppt/media/image20.png>
</file>

<file path=ppt/media/image23.png>
</file>

<file path=ppt/media/image25.png>
</file>

<file path=ppt/media/image34.png>
</file>

<file path=ppt/media/image41.png>
</file>

<file path=ppt/media/image42.png>
</file>

<file path=ppt/media/image57.png>
</file>

<file path=ppt/media/image58.png>
</file>

<file path=ppt/media/image69.png>
</file>

<file path=ppt/media/image70.png>
</file>

<file path=ppt/media/image72.png>
</file>

<file path=ppt/media/image75.png>
</file>

<file path=ppt/media/image76.png>
</file>

<file path=ppt/media/image82.png>
</file>

<file path=ppt/media/image83.png>
</file>

<file path=ppt/media/image84.png>
</file>

<file path=ppt/media/image8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2024/11/11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6360955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0518321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2616862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31729957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39487949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126359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672375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35</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2024/11/11</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2024/11/11</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2024/11/11</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1.emf"/><Relationship Id="rId5" Type="http://schemas.openxmlformats.org/officeDocument/2006/relationships/image" Target="../media/image30.emf"/><Relationship Id="rId4" Type="http://schemas.openxmlformats.org/officeDocument/2006/relationships/image" Target="../media/image28.emf"/></Relationships>
</file>

<file path=ppt/slides/_rels/slide15.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4.png"/></Relationships>
</file>

<file path=ppt/slides/_rels/slide16.xml.rels><?xml version="1.0" encoding="UTF-8" standalone="yes"?>
<Relationships xmlns="http://schemas.openxmlformats.org/package/2006/relationships"><Relationship Id="rId3" Type="http://schemas.openxmlformats.org/officeDocument/2006/relationships/image" Target="../media/image35.emf"/><Relationship Id="rId7" Type="http://schemas.openxmlformats.org/officeDocument/2006/relationships/image" Target="../media/image39.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38.emf"/><Relationship Id="rId5" Type="http://schemas.openxmlformats.org/officeDocument/2006/relationships/image" Target="../media/image37.emf"/><Relationship Id="rId4" Type="http://schemas.openxmlformats.org/officeDocument/2006/relationships/image" Target="../media/image36.emf"/></Relationships>
</file>

<file path=ppt/slides/_rels/slide17.xml.rels><?xml version="1.0" encoding="UTF-8" standalone="yes"?>
<Relationships xmlns="http://schemas.openxmlformats.org/package/2006/relationships"><Relationship Id="rId8" Type="http://schemas.openxmlformats.org/officeDocument/2006/relationships/image" Target="../media/image44.emf"/><Relationship Id="rId13" Type="http://schemas.openxmlformats.org/officeDocument/2006/relationships/image" Target="../media/image49.emf"/><Relationship Id="rId3" Type="http://schemas.openxmlformats.org/officeDocument/2006/relationships/image" Target="../media/image33.emf"/><Relationship Id="rId7" Type="http://schemas.openxmlformats.org/officeDocument/2006/relationships/image" Target="../media/image43.emf"/><Relationship Id="rId12" Type="http://schemas.openxmlformats.org/officeDocument/2006/relationships/image" Target="../media/image48.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42.png"/><Relationship Id="rId11" Type="http://schemas.openxmlformats.org/officeDocument/2006/relationships/image" Target="../media/image47.emf"/><Relationship Id="rId5" Type="http://schemas.openxmlformats.org/officeDocument/2006/relationships/image" Target="../media/image41.png"/><Relationship Id="rId10" Type="http://schemas.openxmlformats.org/officeDocument/2006/relationships/image" Target="../media/image46.emf"/><Relationship Id="rId4" Type="http://schemas.openxmlformats.org/officeDocument/2006/relationships/image" Target="../media/image40.emf"/><Relationship Id="rId9" Type="http://schemas.openxmlformats.org/officeDocument/2006/relationships/image" Target="../media/image45.emf"/><Relationship Id="rId14" Type="http://schemas.openxmlformats.org/officeDocument/2006/relationships/image" Target="../media/image50.emf"/></Relationships>
</file>

<file path=ppt/slides/_rels/slide18.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51.emf"/><Relationship Id="rId7" Type="http://schemas.openxmlformats.org/officeDocument/2006/relationships/image" Target="../media/image55.emf"/><Relationship Id="rId12" Type="http://schemas.openxmlformats.org/officeDocument/2006/relationships/image" Target="../media/image60.emf"/><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54.emf"/><Relationship Id="rId11" Type="http://schemas.openxmlformats.org/officeDocument/2006/relationships/image" Target="../media/image59.emf"/><Relationship Id="rId5" Type="http://schemas.openxmlformats.org/officeDocument/2006/relationships/image" Target="../media/image53.emf"/><Relationship Id="rId10" Type="http://schemas.openxmlformats.org/officeDocument/2006/relationships/image" Target="../media/image58.png"/><Relationship Id="rId4" Type="http://schemas.openxmlformats.org/officeDocument/2006/relationships/image" Target="../media/image52.emf"/><Relationship Id="rId9" Type="http://schemas.openxmlformats.org/officeDocument/2006/relationships/image" Target="../media/image57.png"/></Relationships>
</file>

<file path=ppt/slides/_rels/slide19.xml.rels><?xml version="1.0" encoding="UTF-8" standalone="yes"?>
<Relationships xmlns="http://schemas.openxmlformats.org/package/2006/relationships"><Relationship Id="rId8" Type="http://schemas.openxmlformats.org/officeDocument/2006/relationships/image" Target="../media/image66.emf"/><Relationship Id="rId3" Type="http://schemas.openxmlformats.org/officeDocument/2006/relationships/image" Target="../media/image61.emf"/><Relationship Id="rId7" Type="http://schemas.openxmlformats.org/officeDocument/2006/relationships/image" Target="../media/image65.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64.emf"/><Relationship Id="rId5" Type="http://schemas.openxmlformats.org/officeDocument/2006/relationships/image" Target="../media/image63.emf"/><Relationship Id="rId10" Type="http://schemas.openxmlformats.org/officeDocument/2006/relationships/image" Target="../media/image68.emf"/><Relationship Id="rId4" Type="http://schemas.openxmlformats.org/officeDocument/2006/relationships/image" Target="../media/image62.emf"/><Relationship Id="rId9" Type="http://schemas.openxmlformats.org/officeDocument/2006/relationships/image" Target="../media/image67.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4.emf"/><Relationship Id="rId3" Type="http://schemas.openxmlformats.org/officeDocument/2006/relationships/image" Target="../media/image69.png"/><Relationship Id="rId7" Type="http://schemas.openxmlformats.org/officeDocument/2006/relationships/image" Target="../media/image73.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72.png"/><Relationship Id="rId5" Type="http://schemas.openxmlformats.org/officeDocument/2006/relationships/image" Target="../media/image71.emf"/><Relationship Id="rId4" Type="http://schemas.openxmlformats.org/officeDocument/2006/relationships/image" Target="../media/image70.png"/></Relationships>
</file>

<file path=ppt/slides/_rels/slide21.xml.rels><?xml version="1.0" encoding="UTF-8" standalone="yes"?>
<Relationships xmlns="http://schemas.openxmlformats.org/package/2006/relationships"><Relationship Id="rId8" Type="http://schemas.openxmlformats.org/officeDocument/2006/relationships/image" Target="../media/image76.png"/><Relationship Id="rId13" Type="http://schemas.openxmlformats.org/officeDocument/2006/relationships/image" Target="../media/image79.emf"/><Relationship Id="rId3" Type="http://schemas.openxmlformats.org/officeDocument/2006/relationships/image" Target="../media/image75.png"/><Relationship Id="rId7" Type="http://schemas.openxmlformats.org/officeDocument/2006/relationships/image" Target="../media/image54.emf"/><Relationship Id="rId12" Type="http://schemas.openxmlformats.org/officeDocument/2006/relationships/image" Target="../media/image78.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53.emf"/><Relationship Id="rId11" Type="http://schemas.openxmlformats.org/officeDocument/2006/relationships/image" Target="../media/image77.emf"/><Relationship Id="rId5" Type="http://schemas.openxmlformats.org/officeDocument/2006/relationships/image" Target="../media/image52.emf"/><Relationship Id="rId15" Type="http://schemas.openxmlformats.org/officeDocument/2006/relationships/image" Target="../media/image81.emf"/><Relationship Id="rId10" Type="http://schemas.openxmlformats.org/officeDocument/2006/relationships/image" Target="../media/image60.emf"/><Relationship Id="rId4" Type="http://schemas.openxmlformats.org/officeDocument/2006/relationships/image" Target="../media/image51.emf"/><Relationship Id="rId9" Type="http://schemas.openxmlformats.org/officeDocument/2006/relationships/image" Target="../media/image59.emf"/><Relationship Id="rId14" Type="http://schemas.openxmlformats.org/officeDocument/2006/relationships/image" Target="../media/image80.emf"/></Relationships>
</file>

<file path=ppt/slides/_rels/slide22.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image" Target="../media/image82.png"/><Relationship Id="rId7" Type="http://schemas.openxmlformats.org/officeDocument/2006/relationships/image" Target="../media/image86.emf"/><Relationship Id="rId12" Type="http://schemas.openxmlformats.org/officeDocument/2006/relationships/image" Target="../media/image91.emf"/><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85.png"/><Relationship Id="rId11" Type="http://schemas.openxmlformats.org/officeDocument/2006/relationships/image" Target="../media/image90.emf"/><Relationship Id="rId5" Type="http://schemas.openxmlformats.org/officeDocument/2006/relationships/image" Target="../media/image84.png"/><Relationship Id="rId10" Type="http://schemas.openxmlformats.org/officeDocument/2006/relationships/image" Target="../media/image89.emf"/><Relationship Id="rId4" Type="http://schemas.openxmlformats.org/officeDocument/2006/relationships/image" Target="../media/image83.png"/><Relationship Id="rId9" Type="http://schemas.openxmlformats.org/officeDocument/2006/relationships/image" Target="../media/image88.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8" Type="http://schemas.openxmlformats.org/officeDocument/2006/relationships/image" Target="../media/image97.emf"/><Relationship Id="rId3" Type="http://schemas.openxmlformats.org/officeDocument/2006/relationships/image" Target="../media/image92.emf"/><Relationship Id="rId7" Type="http://schemas.openxmlformats.org/officeDocument/2006/relationships/image" Target="../media/image96.emf"/><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95.emf"/><Relationship Id="rId5" Type="http://schemas.openxmlformats.org/officeDocument/2006/relationships/image" Target="../media/image94.emf"/><Relationship Id="rId4" Type="http://schemas.openxmlformats.org/officeDocument/2006/relationships/image" Target="../media/image93.emf"/><Relationship Id="rId9" Type="http://schemas.openxmlformats.org/officeDocument/2006/relationships/image" Target="../media/image98.emf"/></Relationships>
</file>

<file path=ppt/slides/_rels/slide28.xml.rels><?xml version="1.0" encoding="UTF-8" standalone="yes"?>
<Relationships xmlns="http://schemas.openxmlformats.org/package/2006/relationships"><Relationship Id="rId3" Type="http://schemas.openxmlformats.org/officeDocument/2006/relationships/image" Target="../media/image99.emf"/><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00.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8" Type="http://schemas.openxmlformats.org/officeDocument/2006/relationships/image" Target="../media/image107.emf"/><Relationship Id="rId3" Type="http://schemas.openxmlformats.org/officeDocument/2006/relationships/image" Target="../media/image102.emf"/><Relationship Id="rId7" Type="http://schemas.openxmlformats.org/officeDocument/2006/relationships/image" Target="../media/image106.emf"/><Relationship Id="rId2" Type="http://schemas.openxmlformats.org/officeDocument/2006/relationships/image" Target="../media/image101.png"/><Relationship Id="rId1" Type="http://schemas.openxmlformats.org/officeDocument/2006/relationships/slideLayout" Target="../slideLayouts/slideLayout3.xml"/><Relationship Id="rId6" Type="http://schemas.openxmlformats.org/officeDocument/2006/relationships/image" Target="../media/image105.emf"/><Relationship Id="rId5" Type="http://schemas.openxmlformats.org/officeDocument/2006/relationships/image" Target="../media/image104.emf"/><Relationship Id="rId10" Type="http://schemas.openxmlformats.org/officeDocument/2006/relationships/image" Target="../media/image109.emf"/><Relationship Id="rId4" Type="http://schemas.openxmlformats.org/officeDocument/2006/relationships/image" Target="../media/image103.emf"/><Relationship Id="rId9" Type="http://schemas.openxmlformats.org/officeDocument/2006/relationships/image" Target="../media/image108.emf"/></Relationships>
</file>

<file path=ppt/slides/_rels/slide35.xml.rels><?xml version="1.0" encoding="UTF-8" standalone="yes"?>
<Relationships xmlns="http://schemas.openxmlformats.org/package/2006/relationships"><Relationship Id="rId3" Type="http://schemas.openxmlformats.org/officeDocument/2006/relationships/image" Target="../media/image110.emf"/><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s>
</file>

<file path=ppt/slides/_rels/slide36.xml.rels><?xml version="1.0" encoding="UTF-8" standalone="yes"?>
<Relationships xmlns="http://schemas.openxmlformats.org/package/2006/relationships"><Relationship Id="rId3" Type="http://schemas.openxmlformats.org/officeDocument/2006/relationships/image" Target="../media/image111.emf"/><Relationship Id="rId7" Type="http://schemas.openxmlformats.org/officeDocument/2006/relationships/image" Target="../media/image115.emf"/><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114.emf"/><Relationship Id="rId5" Type="http://schemas.openxmlformats.org/officeDocument/2006/relationships/image" Target="../media/image113.emf"/><Relationship Id="rId4" Type="http://schemas.openxmlformats.org/officeDocument/2006/relationships/image" Target="../media/image112.emf"/></Relationships>
</file>

<file path=ppt/slides/_rels/slide37.xml.rels><?xml version="1.0" encoding="UTF-8" standalone="yes"?>
<Relationships xmlns="http://schemas.openxmlformats.org/package/2006/relationships"><Relationship Id="rId3" Type="http://schemas.openxmlformats.org/officeDocument/2006/relationships/image" Target="../media/image82.png"/><Relationship Id="rId7" Type="http://schemas.openxmlformats.org/officeDocument/2006/relationships/image" Target="../media/image85.png"/><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84.png"/><Relationship Id="rId5" Type="http://schemas.openxmlformats.org/officeDocument/2006/relationships/image" Target="../media/image116.png"/><Relationship Id="rId4" Type="http://schemas.openxmlformats.org/officeDocument/2006/relationships/image" Target="../media/image8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8" Type="http://schemas.openxmlformats.org/officeDocument/2006/relationships/image" Target="../media/image22.emf"/><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emf"/><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endParaRPr kumimoji="1" lang="en-US" altLang="ja-JP" dirty="0">
              <a:latin typeface="Hiragino Kaku Gothic Std W8" panose="020B0800000000000000" pitchFamily="34" charset="-128"/>
              <a:ea typeface="Hiragino Kaku Gothic Std W8" panose="020B0800000000000000" pitchFamily="34" charset="-128"/>
            </a:endParaRPr>
          </a:p>
          <a:p>
            <a:pPr algn="r"/>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19998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25985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8330135" y="4000820"/>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8330135" y="4635554"/>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8330135" y="5223429"/>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4205462" y="3369534"/>
            <a:ext cx="4259756" cy="2857013"/>
          </a:xfrm>
          <a:prstGeom prst="rect">
            <a:avLst/>
          </a:prstGeom>
        </p:spPr>
      </p:pic>
      <p:pic>
        <p:nvPicPr>
          <p:cNvPr id="9" name="図 8">
            <a:extLst>
              <a:ext uri="{FF2B5EF4-FFF2-40B4-BE49-F238E27FC236}">
                <a16:creationId xmlns:a16="http://schemas.microsoft.com/office/drawing/2014/main" id="{66A7774E-9469-8F81-B905-AE08A955B79F}"/>
              </a:ext>
            </a:extLst>
          </p:cNvPr>
          <p:cNvPicPr>
            <a:picLocks noChangeAspect="1"/>
          </p:cNvPicPr>
          <p:nvPr/>
        </p:nvPicPr>
        <p:blipFill>
          <a:blip r:embed="rId7"/>
          <a:stretch>
            <a:fillRect/>
          </a:stretch>
        </p:blipFill>
        <p:spPr>
          <a:xfrm>
            <a:off x="628650" y="3429000"/>
            <a:ext cx="3127373" cy="3048752"/>
          </a:xfrm>
          <a:prstGeom prst="rect">
            <a:avLst/>
          </a:prstGeom>
        </p:spPr>
      </p:pic>
      <p:pic>
        <p:nvPicPr>
          <p:cNvPr id="10" name="図 9">
            <a:extLst>
              <a:ext uri="{FF2B5EF4-FFF2-40B4-BE49-F238E27FC236}">
                <a16:creationId xmlns:a16="http://schemas.microsoft.com/office/drawing/2014/main" id="{A0C3A47B-185A-CCEF-FDFE-88E6E1CE4608}"/>
              </a:ext>
            </a:extLst>
          </p:cNvPr>
          <p:cNvPicPr>
            <a:picLocks noChangeAspect="1"/>
          </p:cNvPicPr>
          <p:nvPr/>
        </p:nvPicPr>
        <p:blipFill>
          <a:blip r:embed="rId3"/>
          <a:stretch>
            <a:fillRect/>
          </a:stretch>
        </p:blipFill>
        <p:spPr>
          <a:xfrm>
            <a:off x="3695819" y="3342561"/>
            <a:ext cx="211914" cy="172877"/>
          </a:xfrm>
          <a:prstGeom prst="rect">
            <a:avLst/>
          </a:prstGeom>
        </p:spPr>
      </p:pic>
      <p:pic>
        <p:nvPicPr>
          <p:cNvPr id="11" name="図 10">
            <a:extLst>
              <a:ext uri="{FF2B5EF4-FFF2-40B4-BE49-F238E27FC236}">
                <a16:creationId xmlns:a16="http://schemas.microsoft.com/office/drawing/2014/main" id="{5A6E0C81-6103-3E71-9EE0-CF0A4D0F3E68}"/>
              </a:ext>
            </a:extLst>
          </p:cNvPr>
          <p:cNvPicPr>
            <a:picLocks noChangeAspect="1"/>
          </p:cNvPicPr>
          <p:nvPr/>
        </p:nvPicPr>
        <p:blipFill>
          <a:blip r:embed="rId4"/>
          <a:stretch>
            <a:fillRect/>
          </a:stretch>
        </p:blipFill>
        <p:spPr>
          <a:xfrm>
            <a:off x="3205675" y="3341253"/>
            <a:ext cx="217491" cy="172878"/>
          </a:xfrm>
          <a:prstGeom prst="rect">
            <a:avLst/>
          </a:prstGeom>
        </p:spPr>
      </p:pic>
      <p:pic>
        <p:nvPicPr>
          <p:cNvPr id="12" name="図 11">
            <a:extLst>
              <a:ext uri="{FF2B5EF4-FFF2-40B4-BE49-F238E27FC236}">
                <a16:creationId xmlns:a16="http://schemas.microsoft.com/office/drawing/2014/main" id="{348AA696-0BE8-3AA5-6E19-C2D9569D8A78}"/>
              </a:ext>
            </a:extLst>
          </p:cNvPr>
          <p:cNvPicPr>
            <a:picLocks noChangeAspect="1"/>
          </p:cNvPicPr>
          <p:nvPr/>
        </p:nvPicPr>
        <p:blipFill>
          <a:blip r:embed="rId5"/>
          <a:stretch>
            <a:fillRect/>
          </a:stretch>
        </p:blipFill>
        <p:spPr>
          <a:xfrm>
            <a:off x="2657672" y="3341253"/>
            <a:ext cx="217491" cy="172878"/>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96E590C-000C-2F1F-25DC-97860C0195BC}"/>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11</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　　に位置する円盤（図の黄色部分）が写真板に写す像を考える。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216190" y="1442784"/>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a:t>BH</a:t>
            </a:r>
            <a:r>
              <a:rPr lang="ja-JP" altLang="en-US" sz="1800"/>
              <a:t>中心を原点　　にとり、</a:t>
            </a:r>
            <a:r>
              <a:rPr lang="en-US" altLang="ja-JP" sz="1800" dirty="0"/>
              <a:t>3</a:t>
            </a:r>
            <a:r>
              <a:rPr lang="ja-JP" altLang="en-US" sz="1800"/>
              <a:t>次元極座標を設定する。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降着円盤の位置は</a:t>
            </a:r>
            <a:endParaRPr lang="en-US" altLang="ja-JP" sz="1800" dirty="0"/>
          </a:p>
          <a:p>
            <a:pPr marL="0" indent="0" eaLnBrk="0">
              <a:lnSpc>
                <a:spcPct val="150000"/>
              </a:lnSpc>
              <a:spcBef>
                <a:spcPts val="0"/>
              </a:spcBef>
              <a:buFont typeface="Arial" panose="020B0604020202020204" pitchFamily="34" charset="0"/>
              <a:buNone/>
            </a:pPr>
            <a:r>
              <a:rPr lang="ja-JP" altLang="en-US" sz="1800"/>
              <a:t>写真板の中心位置　　は</a:t>
            </a:r>
            <a:endParaRPr lang="en-US" altLang="ja-JP" sz="1800" dirty="0"/>
          </a:p>
          <a:p>
            <a:pPr marL="0" indent="0" eaLnBrk="0">
              <a:lnSpc>
                <a:spcPct val="150000"/>
              </a:lnSpc>
              <a:spcBef>
                <a:spcPts val="0"/>
              </a:spcBef>
              <a:buFont typeface="Arial" panose="020B0604020202020204" pitchFamily="34" charset="0"/>
              <a:buNone/>
            </a:pPr>
            <a:r>
              <a:rPr lang="ja-JP" altLang="en-US" sz="1800"/>
              <a:t>に設定する。</a:t>
            </a:r>
            <a:endParaRPr lang="en-US" altLang="ja-JP" sz="1800" dirty="0"/>
          </a:p>
        </p:txBody>
      </p:sp>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3"/>
          <a:stretch>
            <a:fillRect/>
          </a:stretch>
        </p:blipFill>
        <p:spPr>
          <a:xfrm>
            <a:off x="2797295" y="2489707"/>
            <a:ext cx="5702482" cy="4231769"/>
          </a:xfrm>
        </p:spPr>
      </p:pic>
      <p:pic>
        <p:nvPicPr>
          <p:cNvPr id="3" name="図 2">
            <a:extLst>
              <a:ext uri="{FF2B5EF4-FFF2-40B4-BE49-F238E27FC236}">
                <a16:creationId xmlns:a16="http://schemas.microsoft.com/office/drawing/2014/main" id="{354EA4DC-54D8-BC8B-DEEA-278AA5761E74}"/>
              </a:ext>
            </a:extLst>
          </p:cNvPr>
          <p:cNvPicPr>
            <a:picLocks noChangeAspect="1"/>
          </p:cNvPicPr>
          <p:nvPr/>
        </p:nvPicPr>
        <p:blipFill>
          <a:blip r:embed="rId4"/>
          <a:stretch>
            <a:fillRect/>
          </a:stretch>
        </p:blipFill>
        <p:spPr>
          <a:xfrm>
            <a:off x="2415771" y="1422503"/>
            <a:ext cx="152400" cy="177800"/>
          </a:xfrm>
          <a:prstGeom prst="rect">
            <a:avLst/>
          </a:prstGeom>
        </p:spPr>
      </p:pic>
      <p:pic>
        <p:nvPicPr>
          <p:cNvPr id="11" name="図 10">
            <a:extLst>
              <a:ext uri="{FF2B5EF4-FFF2-40B4-BE49-F238E27FC236}">
                <a16:creationId xmlns:a16="http://schemas.microsoft.com/office/drawing/2014/main" id="{5FB51254-393B-03E8-745D-A55DBB0DAE4D}"/>
              </a:ext>
            </a:extLst>
          </p:cNvPr>
          <p:cNvPicPr>
            <a:picLocks noChangeAspect="1"/>
          </p:cNvPicPr>
          <p:nvPr/>
        </p:nvPicPr>
        <p:blipFill>
          <a:blip r:embed="rId5"/>
          <a:stretch>
            <a:fillRect/>
          </a:stretch>
        </p:blipFill>
        <p:spPr>
          <a:xfrm>
            <a:off x="3510469" y="2647041"/>
            <a:ext cx="3214007" cy="227813"/>
          </a:xfrm>
          <a:prstGeom prst="rect">
            <a:avLst/>
          </a:prstGeom>
        </p:spPr>
      </p:pic>
      <p:pic>
        <p:nvPicPr>
          <p:cNvPr id="12" name="図 11">
            <a:extLst>
              <a:ext uri="{FF2B5EF4-FFF2-40B4-BE49-F238E27FC236}">
                <a16:creationId xmlns:a16="http://schemas.microsoft.com/office/drawing/2014/main" id="{5836A025-1EB4-30CB-37FC-056E8072A86C}"/>
              </a:ext>
            </a:extLst>
          </p:cNvPr>
          <p:cNvPicPr>
            <a:picLocks noChangeAspect="1"/>
          </p:cNvPicPr>
          <p:nvPr/>
        </p:nvPicPr>
        <p:blipFill>
          <a:blip r:embed="rId6"/>
          <a:stretch>
            <a:fillRect/>
          </a:stretch>
        </p:blipFill>
        <p:spPr>
          <a:xfrm>
            <a:off x="2689345" y="2649629"/>
            <a:ext cx="215900" cy="190500"/>
          </a:xfrm>
          <a:prstGeom prst="rect">
            <a:avLst/>
          </a:prstGeom>
        </p:spPr>
      </p:pic>
      <p:pic>
        <p:nvPicPr>
          <p:cNvPr id="16" name="図 15">
            <a:extLst>
              <a:ext uri="{FF2B5EF4-FFF2-40B4-BE49-F238E27FC236}">
                <a16:creationId xmlns:a16="http://schemas.microsoft.com/office/drawing/2014/main" id="{5691D463-05DA-6921-8A15-73D8E261B353}"/>
              </a:ext>
            </a:extLst>
          </p:cNvPr>
          <p:cNvPicPr>
            <a:picLocks noChangeAspect="1"/>
          </p:cNvPicPr>
          <p:nvPr/>
        </p:nvPicPr>
        <p:blipFill>
          <a:blip r:embed="rId7"/>
          <a:stretch>
            <a:fillRect/>
          </a:stretch>
        </p:blipFill>
        <p:spPr>
          <a:xfrm>
            <a:off x="3524983" y="2137535"/>
            <a:ext cx="3658481" cy="393060"/>
          </a:xfrm>
          <a:prstGeom prst="rect">
            <a:avLst/>
          </a:prstGeom>
        </p:spPr>
      </p:pic>
    </p:spTree>
    <p:extLst>
      <p:ext uri="{BB962C8B-B14F-4D97-AF65-F5344CB8AC3E}">
        <p14:creationId xmlns:p14="http://schemas.microsoft.com/office/powerpoint/2010/main" val="3472297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コンテンツ プレースホルダー 17">
            <a:extLst>
              <a:ext uri="{FF2B5EF4-FFF2-40B4-BE49-F238E27FC236}">
                <a16:creationId xmlns:a16="http://schemas.microsoft.com/office/drawing/2014/main" id="{CE1D3843-D084-42D4-28BB-8B21A948E68E}"/>
              </a:ext>
            </a:extLst>
          </p:cNvPr>
          <p:cNvPicPr>
            <a:picLocks noChangeAspect="1"/>
          </p:cNvPicPr>
          <p:nvPr/>
        </p:nvPicPr>
        <p:blipFill>
          <a:blip r:embed="rId3"/>
          <a:stretch>
            <a:fillRect/>
          </a:stretch>
        </p:blipFill>
        <p:spPr>
          <a:xfrm>
            <a:off x="2797295" y="2489707"/>
            <a:ext cx="5702482" cy="4231769"/>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en-US" altLang="ja-JP" dirty="0"/>
              <a:t>3</a:t>
            </a:r>
            <a:r>
              <a:rPr kumimoji="1" lang="en-US" altLang="ja-JP" dirty="0">
                <a:latin typeface="Hiragino Kaku Gothic Std W8" panose="020B0800000000000000" pitchFamily="34" charset="-128"/>
                <a:ea typeface="Hiragino Kaku Gothic Std W8" panose="020B0800000000000000" pitchFamily="34" charset="-128"/>
              </a:rPr>
              <a:t>/3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を原点に　　　　　　　となるような写真板の座標をとり、降着円盤上のある点　　　　　　から放たれる光が写真板に写す位置　　　　を計算する。</a:t>
            </a:r>
            <a:endParaRPr lang="en-US" altLang="ja-JP" sz="1800" dirty="0"/>
          </a:p>
        </p:txBody>
      </p:sp>
      <p:pic>
        <p:nvPicPr>
          <p:cNvPr id="14" name="図 13">
            <a:extLst>
              <a:ext uri="{FF2B5EF4-FFF2-40B4-BE49-F238E27FC236}">
                <a16:creationId xmlns:a16="http://schemas.microsoft.com/office/drawing/2014/main" id="{1FF81E71-84EB-9DF5-413A-B012146461C4}"/>
              </a:ext>
            </a:extLst>
          </p:cNvPr>
          <p:cNvPicPr>
            <a:picLocks noChangeAspect="1"/>
          </p:cNvPicPr>
          <p:nvPr/>
        </p:nvPicPr>
        <p:blipFill>
          <a:blip r:embed="rId4"/>
          <a:stretch>
            <a:fillRect/>
          </a:stretch>
        </p:blipFill>
        <p:spPr>
          <a:xfrm>
            <a:off x="793026" y="1431759"/>
            <a:ext cx="215900" cy="190500"/>
          </a:xfrm>
          <a:prstGeom prst="rect">
            <a:avLst/>
          </a:prstGeom>
        </p:spPr>
      </p:pic>
      <p:pic>
        <p:nvPicPr>
          <p:cNvPr id="5" name="図 4">
            <a:extLst>
              <a:ext uri="{FF2B5EF4-FFF2-40B4-BE49-F238E27FC236}">
                <a16:creationId xmlns:a16="http://schemas.microsoft.com/office/drawing/2014/main" id="{DC626671-4323-BC4B-3E71-7BBD3E82A4E1}"/>
              </a:ext>
            </a:extLst>
          </p:cNvPr>
          <p:cNvPicPr>
            <a:picLocks noChangeAspect="1"/>
          </p:cNvPicPr>
          <p:nvPr/>
        </p:nvPicPr>
        <p:blipFill>
          <a:blip r:embed="rId5"/>
          <a:stretch>
            <a:fillRect/>
          </a:stretch>
        </p:blipFill>
        <p:spPr>
          <a:xfrm>
            <a:off x="2123490" y="1699428"/>
            <a:ext cx="825500" cy="425450"/>
          </a:xfrm>
          <a:prstGeom prst="rect">
            <a:avLst/>
          </a:prstGeom>
        </p:spPr>
      </p:pic>
      <p:pic>
        <p:nvPicPr>
          <p:cNvPr id="6" name="図 5">
            <a:extLst>
              <a:ext uri="{FF2B5EF4-FFF2-40B4-BE49-F238E27FC236}">
                <a16:creationId xmlns:a16="http://schemas.microsoft.com/office/drawing/2014/main" id="{FC2D38E5-5073-5385-6FA0-A1DF1CFE956B}"/>
              </a:ext>
            </a:extLst>
          </p:cNvPr>
          <p:cNvPicPr>
            <a:picLocks noChangeAspect="1"/>
          </p:cNvPicPr>
          <p:nvPr/>
        </p:nvPicPr>
        <p:blipFill>
          <a:blip r:embed="rId6"/>
          <a:stretch>
            <a:fillRect/>
          </a:stretch>
        </p:blipFill>
        <p:spPr>
          <a:xfrm>
            <a:off x="7121663" y="1787558"/>
            <a:ext cx="539877" cy="277437"/>
          </a:xfrm>
          <a:prstGeom prst="rect">
            <a:avLst/>
          </a:prstGeom>
        </p:spPr>
      </p:pic>
      <p:pic>
        <p:nvPicPr>
          <p:cNvPr id="8" name="図 7">
            <a:extLst>
              <a:ext uri="{FF2B5EF4-FFF2-40B4-BE49-F238E27FC236}">
                <a16:creationId xmlns:a16="http://schemas.microsoft.com/office/drawing/2014/main" id="{26EC2C80-3D30-D1F4-D1B5-5B856F87B275}"/>
              </a:ext>
            </a:extLst>
          </p:cNvPr>
          <p:cNvPicPr>
            <a:picLocks noChangeAspect="1"/>
          </p:cNvPicPr>
          <p:nvPr/>
        </p:nvPicPr>
        <p:blipFill>
          <a:blip r:embed="rId7"/>
          <a:stretch>
            <a:fillRect/>
          </a:stretch>
        </p:blipFill>
        <p:spPr>
          <a:xfrm>
            <a:off x="2230820" y="1424625"/>
            <a:ext cx="1348849" cy="168606"/>
          </a:xfrm>
          <a:prstGeom prst="rect">
            <a:avLst/>
          </a:prstGeom>
        </p:spPr>
      </p:pic>
    </p:spTree>
    <p:extLst>
      <p:ext uri="{BB962C8B-B14F-4D97-AF65-F5344CB8AC3E}">
        <p14:creationId xmlns:p14="http://schemas.microsoft.com/office/powerpoint/2010/main" val="1445620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写真板に映る光の位置を求める流れ</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光が光源から出て写真板に届くまでに回る角度　　　とおく。</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en-US" altLang="ja-JP" sz="1800" dirty="0"/>
              <a:t>b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t>　</a:t>
            </a:r>
            <a:r>
              <a:rPr lang="en-US" altLang="ja-JP" sz="1800" dirty="0">
                <a:solidFill>
                  <a:srgbClr val="C00000"/>
                </a:solidFill>
              </a:rPr>
              <a:t>1)</a:t>
            </a:r>
            <a:r>
              <a:rPr lang="ja-JP" altLang="en-US" sz="1800">
                <a:solidFill>
                  <a:srgbClr val="C00000"/>
                </a:solidFill>
              </a:rPr>
              <a:t>　解析的に　　　を評価する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2)</a:t>
            </a:r>
            <a:r>
              <a:rPr lang="ja-JP" altLang="en-US" sz="1800">
                <a:solidFill>
                  <a:srgbClr val="C00000"/>
                </a:solidFill>
              </a:rPr>
              <a:t>　幾何的に　　　を評価する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dirty="0">
                <a:solidFill>
                  <a:srgbClr val="C00000"/>
                </a:solidFill>
              </a:rPr>
              <a:t>　</a:t>
            </a:r>
            <a:r>
              <a:rPr lang="en-US" altLang="ja-JP" sz="1800" dirty="0">
                <a:solidFill>
                  <a:srgbClr val="C00000"/>
                </a:solidFill>
              </a:rPr>
              <a:t>3)</a:t>
            </a:r>
            <a:r>
              <a:rPr lang="ja-JP" altLang="en-US" sz="1800">
                <a:solidFill>
                  <a:srgbClr val="C00000"/>
                </a:solidFill>
              </a:rPr>
              <a:t>　</a:t>
            </a:r>
            <a:r>
              <a:rPr lang="en-US" altLang="ja-JP" sz="1800" dirty="0">
                <a:solidFill>
                  <a:srgbClr val="C00000"/>
                </a:solidFill>
              </a:rPr>
              <a:t>1) </a:t>
            </a:r>
            <a:r>
              <a:rPr lang="ja-JP" altLang="en-US" sz="1800">
                <a:solidFill>
                  <a:srgbClr val="C00000"/>
                </a:solidFill>
              </a:rPr>
              <a:t>と</a:t>
            </a:r>
            <a:r>
              <a:rPr lang="en-US" altLang="ja-JP" sz="1800" dirty="0">
                <a:solidFill>
                  <a:srgbClr val="C00000"/>
                </a:solidFill>
              </a:rPr>
              <a:t> 2) </a:t>
            </a:r>
            <a:r>
              <a:rPr lang="ja-JP" altLang="en-US" sz="1800">
                <a:solidFill>
                  <a:srgbClr val="C00000"/>
                </a:solidFill>
              </a:rPr>
              <a:t>の　　　が一致するような</a:t>
            </a:r>
            <a:r>
              <a:rPr lang="en-US" altLang="ja-JP" sz="1800" dirty="0">
                <a:solidFill>
                  <a:srgbClr val="C00000"/>
                </a:solidFill>
              </a:rPr>
              <a:t> b </a:t>
            </a:r>
            <a:r>
              <a:rPr lang="ja-JP" altLang="en-US" sz="1800">
                <a:solidFill>
                  <a:srgbClr val="C00000"/>
                </a:solidFill>
              </a:rPr>
              <a:t>を探すことで一意に決まる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en-US" altLang="ja-JP" sz="1800" dirty="0"/>
              <a:t>a </a:t>
            </a:r>
            <a:r>
              <a:rPr lang="ja-JP" altLang="en-US" sz="1800"/>
              <a:t>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dirty="0">
                <a:solidFill>
                  <a:srgbClr val="0070C0"/>
                </a:solidFill>
              </a:rPr>
              <a:t>　</a:t>
            </a:r>
            <a:r>
              <a:rPr lang="ja-JP" altLang="en-US" sz="1800">
                <a:solidFill>
                  <a:srgbClr val="0070C0"/>
                </a:solidFill>
              </a:rPr>
              <a:t>幾何的な関係から導出される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p>
        </p:txBody>
      </p:sp>
      <p:pic>
        <p:nvPicPr>
          <p:cNvPr id="6" name="図 5">
            <a:extLst>
              <a:ext uri="{FF2B5EF4-FFF2-40B4-BE49-F238E27FC236}">
                <a16:creationId xmlns:a16="http://schemas.microsoft.com/office/drawing/2014/main" id="{A48E228D-90D9-D5F3-801E-294F309E1E9D}"/>
              </a:ext>
            </a:extLst>
          </p:cNvPr>
          <p:cNvPicPr>
            <a:picLocks noChangeAspect="1"/>
          </p:cNvPicPr>
          <p:nvPr/>
        </p:nvPicPr>
        <p:blipFill>
          <a:blip r:embed="rId3"/>
          <a:stretch>
            <a:fillRect/>
          </a:stretch>
        </p:blipFill>
        <p:spPr>
          <a:xfrm>
            <a:off x="2512425" y="3576907"/>
            <a:ext cx="367824" cy="250120"/>
          </a:xfrm>
          <a:prstGeom prst="rect">
            <a:avLst/>
          </a:prstGeom>
        </p:spPr>
      </p:pic>
      <p:pic>
        <p:nvPicPr>
          <p:cNvPr id="8" name="図 7">
            <a:extLst>
              <a:ext uri="{FF2B5EF4-FFF2-40B4-BE49-F238E27FC236}">
                <a16:creationId xmlns:a16="http://schemas.microsoft.com/office/drawing/2014/main" id="{E586D6AA-6E9C-996A-9EB7-24E5B48D3F9E}"/>
              </a:ext>
            </a:extLst>
          </p:cNvPr>
          <p:cNvPicPr>
            <a:picLocks noChangeAspect="1"/>
          </p:cNvPicPr>
          <p:nvPr/>
        </p:nvPicPr>
        <p:blipFill>
          <a:blip r:embed="rId3"/>
          <a:stretch>
            <a:fillRect/>
          </a:stretch>
        </p:blipFill>
        <p:spPr>
          <a:xfrm>
            <a:off x="2512425" y="4017313"/>
            <a:ext cx="367824" cy="250120"/>
          </a:xfrm>
          <a:prstGeom prst="rect">
            <a:avLst/>
          </a:prstGeom>
        </p:spPr>
      </p:pic>
      <p:pic>
        <p:nvPicPr>
          <p:cNvPr id="9" name="図 8">
            <a:extLst>
              <a:ext uri="{FF2B5EF4-FFF2-40B4-BE49-F238E27FC236}">
                <a16:creationId xmlns:a16="http://schemas.microsoft.com/office/drawing/2014/main" id="{AED77CD8-8575-8064-4E6F-0A29C9C922BD}"/>
              </a:ext>
            </a:extLst>
          </p:cNvPr>
          <p:cNvPicPr>
            <a:picLocks noChangeAspect="1"/>
          </p:cNvPicPr>
          <p:nvPr/>
        </p:nvPicPr>
        <p:blipFill>
          <a:blip r:embed="rId3"/>
          <a:stretch>
            <a:fillRect/>
          </a:stretch>
        </p:blipFill>
        <p:spPr>
          <a:xfrm>
            <a:off x="2819907" y="4394423"/>
            <a:ext cx="367824" cy="250120"/>
          </a:xfrm>
          <a:prstGeom prst="rect">
            <a:avLst/>
          </a:prstGeom>
        </p:spPr>
      </p:pic>
      <p:pic>
        <p:nvPicPr>
          <p:cNvPr id="11" name="図 10">
            <a:extLst>
              <a:ext uri="{FF2B5EF4-FFF2-40B4-BE49-F238E27FC236}">
                <a16:creationId xmlns:a16="http://schemas.microsoft.com/office/drawing/2014/main" id="{871188CD-BF50-141A-2729-290D31C619FF}"/>
              </a:ext>
            </a:extLst>
          </p:cNvPr>
          <p:cNvPicPr>
            <a:picLocks noChangeAspect="1"/>
          </p:cNvPicPr>
          <p:nvPr/>
        </p:nvPicPr>
        <p:blipFill>
          <a:blip r:embed="rId3"/>
          <a:stretch>
            <a:fillRect/>
          </a:stretch>
        </p:blipFill>
        <p:spPr>
          <a:xfrm>
            <a:off x="5674112" y="1524669"/>
            <a:ext cx="367824" cy="250120"/>
          </a:xfrm>
          <a:prstGeom prst="rect">
            <a:avLst/>
          </a:prstGeom>
        </p:spPr>
      </p:pic>
      <p:pic>
        <p:nvPicPr>
          <p:cNvPr id="16" name="図 15">
            <a:extLst>
              <a:ext uri="{FF2B5EF4-FFF2-40B4-BE49-F238E27FC236}">
                <a16:creationId xmlns:a16="http://schemas.microsoft.com/office/drawing/2014/main" id="{75C47964-90F6-6C11-E22C-2090B6013DDD}"/>
              </a:ext>
            </a:extLst>
          </p:cNvPr>
          <p:cNvPicPr>
            <a:picLocks noChangeAspect="1"/>
          </p:cNvPicPr>
          <p:nvPr/>
        </p:nvPicPr>
        <p:blipFill>
          <a:blip r:embed="rId4"/>
          <a:stretch>
            <a:fillRect/>
          </a:stretch>
        </p:blipFill>
        <p:spPr>
          <a:xfrm>
            <a:off x="5015249" y="1774789"/>
            <a:ext cx="2497008" cy="2557785"/>
          </a:xfrm>
          <a:prstGeom prst="rect">
            <a:avLst/>
          </a:prstGeom>
        </p:spPr>
      </p:pic>
    </p:spTree>
    <p:extLst>
      <p:ext uri="{BB962C8B-B14F-4D97-AF65-F5344CB8AC3E}">
        <p14:creationId xmlns:p14="http://schemas.microsoft.com/office/powerpoint/2010/main" val="5697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コンテンツ プレースホルダー 2">
            <a:extLst>
              <a:ext uri="{FF2B5EF4-FFF2-40B4-BE49-F238E27FC236}">
                <a16:creationId xmlns:a16="http://schemas.microsoft.com/office/drawing/2014/main" id="{3D1F7D70-4CDE-A5D7-1073-A5704618FADF}"/>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en-US" altLang="ja-JP" sz="1800" dirty="0"/>
              <a:t>b </a:t>
            </a:r>
            <a:r>
              <a:rPr lang="ja-JP" altLang="en-US" sz="1800"/>
              <a:t>を求める準備として、光の軌道を表す微分方程式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を簡単に変形しておく。</a:t>
            </a:r>
            <a:endParaRPr lang="en-US" altLang="ja-JP" sz="1800" dirty="0"/>
          </a:p>
          <a:p>
            <a:pPr marL="0" indent="0" eaLnBrk="0">
              <a:lnSpc>
                <a:spcPct val="150000"/>
              </a:lnSpc>
              <a:spcBef>
                <a:spcPts val="0"/>
              </a:spcBef>
              <a:buNone/>
            </a:pPr>
            <a:r>
              <a:rPr lang="en-US" altLang="ja-JP" sz="1800" dirty="0"/>
              <a:t>BH</a:t>
            </a:r>
            <a:r>
              <a:rPr lang="ja-JP" altLang="en-US" sz="1800"/>
              <a:t>と光の最近接距離を　　、　　　　　とおいて</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と定義する。ここで</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dirty="0"/>
              <a:t>/n</a:t>
            </a:r>
          </a:p>
        </p:txBody>
      </p:sp>
      <p:pic>
        <p:nvPicPr>
          <p:cNvPr id="6" name="図 5">
            <a:extLst>
              <a:ext uri="{FF2B5EF4-FFF2-40B4-BE49-F238E27FC236}">
                <a16:creationId xmlns:a16="http://schemas.microsoft.com/office/drawing/2014/main" id="{70A6D8B3-4FC0-C389-0C10-0BDCB1B6BADE}"/>
              </a:ext>
            </a:extLst>
          </p:cNvPr>
          <p:cNvPicPr>
            <a:picLocks noChangeAspect="1"/>
          </p:cNvPicPr>
          <p:nvPr/>
        </p:nvPicPr>
        <p:blipFill>
          <a:blip r:embed="rId3"/>
          <a:stretch>
            <a:fillRect/>
          </a:stretch>
        </p:blipFill>
        <p:spPr>
          <a:xfrm>
            <a:off x="3285708" y="3656128"/>
            <a:ext cx="171450" cy="158750"/>
          </a:xfrm>
          <a:prstGeom prst="rect">
            <a:avLst/>
          </a:prstGeom>
        </p:spPr>
      </p:pic>
      <p:pic>
        <p:nvPicPr>
          <p:cNvPr id="8" name="図 7">
            <a:extLst>
              <a:ext uri="{FF2B5EF4-FFF2-40B4-BE49-F238E27FC236}">
                <a16:creationId xmlns:a16="http://schemas.microsoft.com/office/drawing/2014/main" id="{63E271FE-C424-F114-72A0-C9AD04A742B9}"/>
              </a:ext>
            </a:extLst>
          </p:cNvPr>
          <p:cNvPicPr>
            <a:picLocks noChangeAspect="1"/>
          </p:cNvPicPr>
          <p:nvPr/>
        </p:nvPicPr>
        <p:blipFill>
          <a:blip r:embed="rId4"/>
          <a:stretch>
            <a:fillRect/>
          </a:stretch>
        </p:blipFill>
        <p:spPr>
          <a:xfrm>
            <a:off x="3991124" y="3429000"/>
            <a:ext cx="695837" cy="565845"/>
          </a:xfrm>
          <a:prstGeom prst="rect">
            <a:avLst/>
          </a:prstGeom>
        </p:spPr>
      </p:pic>
      <p:pic>
        <p:nvPicPr>
          <p:cNvPr id="9" name="図 8">
            <a:extLst>
              <a:ext uri="{FF2B5EF4-FFF2-40B4-BE49-F238E27FC236}">
                <a16:creationId xmlns:a16="http://schemas.microsoft.com/office/drawing/2014/main" id="{0596E34C-631C-0739-3E67-5A42DE2FA6F7}"/>
              </a:ext>
            </a:extLst>
          </p:cNvPr>
          <p:cNvPicPr>
            <a:picLocks noChangeAspect="1"/>
          </p:cNvPicPr>
          <p:nvPr/>
        </p:nvPicPr>
        <p:blipFill>
          <a:blip r:embed="rId5"/>
          <a:stretch>
            <a:fillRect/>
          </a:stretch>
        </p:blipFill>
        <p:spPr>
          <a:xfrm>
            <a:off x="2336776" y="4129942"/>
            <a:ext cx="4373105" cy="752618"/>
          </a:xfrm>
          <a:prstGeom prst="rect">
            <a:avLst/>
          </a:prstGeom>
        </p:spPr>
      </p:pic>
      <p:pic>
        <p:nvPicPr>
          <p:cNvPr id="11" name="図 10">
            <a:extLst>
              <a:ext uri="{FF2B5EF4-FFF2-40B4-BE49-F238E27FC236}">
                <a16:creationId xmlns:a16="http://schemas.microsoft.com/office/drawing/2014/main" id="{B58DC536-3575-8ACE-87F8-9FAB1C008CAE}"/>
              </a:ext>
            </a:extLst>
          </p:cNvPr>
          <p:cNvPicPr>
            <a:picLocks noChangeAspect="1"/>
          </p:cNvPicPr>
          <p:nvPr/>
        </p:nvPicPr>
        <p:blipFill>
          <a:blip r:embed="rId6"/>
          <a:stretch>
            <a:fillRect/>
          </a:stretch>
        </p:blipFill>
        <p:spPr>
          <a:xfrm>
            <a:off x="2952993" y="5226253"/>
            <a:ext cx="1041455" cy="262135"/>
          </a:xfrm>
          <a:prstGeom prst="rect">
            <a:avLst/>
          </a:prstGeom>
        </p:spPr>
      </p:pic>
      <p:pic>
        <p:nvPicPr>
          <p:cNvPr id="12" name="図 11">
            <a:extLst>
              <a:ext uri="{FF2B5EF4-FFF2-40B4-BE49-F238E27FC236}">
                <a16:creationId xmlns:a16="http://schemas.microsoft.com/office/drawing/2014/main" id="{910BBE95-E7BF-10DF-D19B-728C5EFDB6B5}"/>
              </a:ext>
            </a:extLst>
          </p:cNvPr>
          <p:cNvPicPr>
            <a:picLocks noChangeAspect="1"/>
          </p:cNvPicPr>
          <p:nvPr/>
        </p:nvPicPr>
        <p:blipFill>
          <a:blip r:embed="rId7"/>
          <a:stretch>
            <a:fillRect/>
          </a:stretch>
        </p:blipFill>
        <p:spPr>
          <a:xfrm>
            <a:off x="2336776" y="2085342"/>
            <a:ext cx="4356685" cy="733839"/>
          </a:xfrm>
          <a:prstGeom prst="rect">
            <a:avLst/>
          </a:prstGeom>
        </p:spPr>
      </p:pic>
    </p:spTree>
    <p:extLst>
      <p:ext uri="{BB962C8B-B14F-4D97-AF65-F5344CB8AC3E}">
        <p14:creationId xmlns:p14="http://schemas.microsoft.com/office/powerpoint/2010/main" val="153276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1)</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軌道の分類と解析的な角度の評価</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光の軌道と重力中心の最近接点　　が、軌道　　上にある時とない時で場合分けして　　　を考える。</a:t>
            </a:r>
            <a:endParaRPr lang="en-US" altLang="ja-JP" sz="1800" dirty="0"/>
          </a:p>
        </p:txBody>
      </p:sp>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3"/>
          <a:stretch>
            <a:fillRect/>
          </a:stretch>
        </p:blipFill>
        <p:spPr>
          <a:xfrm>
            <a:off x="2026865" y="1809218"/>
            <a:ext cx="367824" cy="250120"/>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a:endCxn id="6" idx="2"/>
          </p:cNvCxnSpPr>
          <p:nvPr/>
        </p:nvCxnSpPr>
        <p:spPr>
          <a:xfrm>
            <a:off x="4563774" y="2354547"/>
            <a:ext cx="0" cy="4136899"/>
          </a:xfrm>
          <a:prstGeom prst="line">
            <a:avLst/>
          </a:prstGeom>
        </p:spPr>
        <p:style>
          <a:lnRef idx="1">
            <a:schemeClr val="dk1"/>
          </a:lnRef>
          <a:fillRef idx="0">
            <a:schemeClr val="dk1"/>
          </a:fillRef>
          <a:effectRef idx="0">
            <a:schemeClr val="dk1"/>
          </a:effectRef>
          <a:fontRef idx="minor">
            <a:schemeClr val="tx1"/>
          </a:fontRef>
        </p:style>
      </p:cxnSp>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4"/>
          <a:stretch>
            <a:fillRect/>
          </a:stretch>
        </p:blipFill>
        <p:spPr>
          <a:xfrm>
            <a:off x="4055532" y="1415610"/>
            <a:ext cx="175543" cy="210651"/>
          </a:xfrm>
          <a:prstGeom prst="rect">
            <a:avLst/>
          </a:prstGeom>
        </p:spPr>
      </p:pic>
      <p:pic>
        <p:nvPicPr>
          <p:cNvPr id="11" name="図 10">
            <a:extLst>
              <a:ext uri="{FF2B5EF4-FFF2-40B4-BE49-F238E27FC236}">
                <a16:creationId xmlns:a16="http://schemas.microsoft.com/office/drawing/2014/main" id="{02745AA7-46F7-B227-59CD-5B713535122C}"/>
              </a:ext>
            </a:extLst>
          </p:cNvPr>
          <p:cNvPicPr>
            <a:picLocks noChangeAspect="1"/>
          </p:cNvPicPr>
          <p:nvPr/>
        </p:nvPicPr>
        <p:blipFill>
          <a:blip r:embed="rId5"/>
          <a:stretch>
            <a:fillRect/>
          </a:stretch>
        </p:blipFill>
        <p:spPr>
          <a:xfrm>
            <a:off x="4587182" y="2461995"/>
            <a:ext cx="4003241" cy="2752229"/>
          </a:xfrm>
          <a:prstGeom prst="rect">
            <a:avLst/>
          </a:prstGeom>
        </p:spPr>
      </p:pic>
      <p:pic>
        <p:nvPicPr>
          <p:cNvPr id="16" name="図 15">
            <a:extLst>
              <a:ext uri="{FF2B5EF4-FFF2-40B4-BE49-F238E27FC236}">
                <a16:creationId xmlns:a16="http://schemas.microsoft.com/office/drawing/2014/main" id="{4D687CCC-87B7-ED7E-0A63-BB730C1B6AA3}"/>
              </a:ext>
            </a:extLst>
          </p:cNvPr>
          <p:cNvPicPr>
            <a:picLocks noChangeAspect="1"/>
          </p:cNvPicPr>
          <p:nvPr/>
        </p:nvPicPr>
        <p:blipFill>
          <a:blip r:embed="rId6"/>
          <a:stretch>
            <a:fillRect/>
          </a:stretch>
        </p:blipFill>
        <p:spPr>
          <a:xfrm>
            <a:off x="181874" y="2400289"/>
            <a:ext cx="4049201" cy="2770974"/>
          </a:xfrm>
          <a:prstGeom prst="rect">
            <a:avLst/>
          </a:prstGeom>
        </p:spPr>
      </p:pic>
      <p:cxnSp>
        <p:nvCxnSpPr>
          <p:cNvPr id="19" name="直線コネクタ 18">
            <a:extLst>
              <a:ext uri="{FF2B5EF4-FFF2-40B4-BE49-F238E27FC236}">
                <a16:creationId xmlns:a16="http://schemas.microsoft.com/office/drawing/2014/main" id="{BEB68716-DEDE-EC7A-EBC0-52D8B10E8AB0}"/>
              </a:ext>
            </a:extLst>
          </p:cNvPr>
          <p:cNvCxnSpPr>
            <a:cxnSpLocks/>
          </p:cNvCxnSpPr>
          <p:nvPr/>
        </p:nvCxnSpPr>
        <p:spPr>
          <a:xfrm>
            <a:off x="1375954" y="6083618"/>
            <a:ext cx="1206379" cy="7289"/>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20" name="直線コネクタ 19">
            <a:extLst>
              <a:ext uri="{FF2B5EF4-FFF2-40B4-BE49-F238E27FC236}">
                <a16:creationId xmlns:a16="http://schemas.microsoft.com/office/drawing/2014/main" id="{ED262ABA-D729-91F9-8892-B0C78DDA35F7}"/>
              </a:ext>
            </a:extLst>
          </p:cNvPr>
          <p:cNvCxnSpPr>
            <a:cxnSpLocks/>
          </p:cNvCxnSpPr>
          <p:nvPr/>
        </p:nvCxnSpPr>
        <p:spPr>
          <a:xfrm>
            <a:off x="2908659" y="6090907"/>
            <a:ext cx="1266069"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pic>
        <p:nvPicPr>
          <p:cNvPr id="21" name="図 20">
            <a:extLst>
              <a:ext uri="{FF2B5EF4-FFF2-40B4-BE49-F238E27FC236}">
                <a16:creationId xmlns:a16="http://schemas.microsoft.com/office/drawing/2014/main" id="{622F0235-6F44-63B6-5B9C-A513EA673C82}"/>
              </a:ext>
            </a:extLst>
          </p:cNvPr>
          <p:cNvPicPr>
            <a:picLocks noChangeAspect="1"/>
          </p:cNvPicPr>
          <p:nvPr/>
        </p:nvPicPr>
        <p:blipFill>
          <a:blip r:embed="rId7"/>
          <a:stretch>
            <a:fillRect/>
          </a:stretch>
        </p:blipFill>
        <p:spPr>
          <a:xfrm>
            <a:off x="2037278" y="6017675"/>
            <a:ext cx="45719" cy="140967"/>
          </a:xfrm>
          <a:prstGeom prst="rect">
            <a:avLst/>
          </a:prstGeom>
        </p:spPr>
      </p:pic>
      <p:pic>
        <p:nvPicPr>
          <p:cNvPr id="22" name="図 21">
            <a:extLst>
              <a:ext uri="{FF2B5EF4-FFF2-40B4-BE49-F238E27FC236}">
                <a16:creationId xmlns:a16="http://schemas.microsoft.com/office/drawing/2014/main" id="{E5DAF327-12CB-D4C2-5284-318F29CD8E8E}"/>
              </a:ext>
            </a:extLst>
          </p:cNvPr>
          <p:cNvPicPr>
            <a:picLocks noChangeAspect="1"/>
          </p:cNvPicPr>
          <p:nvPr/>
        </p:nvPicPr>
        <p:blipFill>
          <a:blip r:embed="rId7"/>
          <a:stretch>
            <a:fillRect/>
          </a:stretch>
        </p:blipFill>
        <p:spPr>
          <a:xfrm>
            <a:off x="3551021" y="6013135"/>
            <a:ext cx="45719" cy="140967"/>
          </a:xfrm>
          <a:prstGeom prst="rect">
            <a:avLst/>
          </a:prstGeom>
        </p:spPr>
      </p:pic>
      <p:pic>
        <p:nvPicPr>
          <p:cNvPr id="23" name="図 22">
            <a:extLst>
              <a:ext uri="{FF2B5EF4-FFF2-40B4-BE49-F238E27FC236}">
                <a16:creationId xmlns:a16="http://schemas.microsoft.com/office/drawing/2014/main" id="{F640F738-31C6-3D26-3D85-C41174AF305E}"/>
              </a:ext>
            </a:extLst>
          </p:cNvPr>
          <p:cNvPicPr>
            <a:picLocks noChangeAspect="1"/>
          </p:cNvPicPr>
          <p:nvPr/>
        </p:nvPicPr>
        <p:blipFill>
          <a:blip r:embed="rId8"/>
          <a:stretch>
            <a:fillRect/>
          </a:stretch>
        </p:blipFill>
        <p:spPr>
          <a:xfrm>
            <a:off x="1975238" y="6239755"/>
            <a:ext cx="169797" cy="131206"/>
          </a:xfrm>
          <a:prstGeom prst="rect">
            <a:avLst/>
          </a:prstGeom>
        </p:spPr>
      </p:pic>
      <p:pic>
        <p:nvPicPr>
          <p:cNvPr id="24" name="図 23">
            <a:extLst>
              <a:ext uri="{FF2B5EF4-FFF2-40B4-BE49-F238E27FC236}">
                <a16:creationId xmlns:a16="http://schemas.microsoft.com/office/drawing/2014/main" id="{6A1AA9F9-5D46-58F8-2E80-07D714705725}"/>
              </a:ext>
            </a:extLst>
          </p:cNvPr>
          <p:cNvPicPr>
            <a:picLocks noChangeAspect="1"/>
          </p:cNvPicPr>
          <p:nvPr/>
        </p:nvPicPr>
        <p:blipFill>
          <a:blip r:embed="rId9"/>
          <a:stretch>
            <a:fillRect/>
          </a:stretch>
        </p:blipFill>
        <p:spPr>
          <a:xfrm>
            <a:off x="3458827" y="6210843"/>
            <a:ext cx="169797" cy="266822"/>
          </a:xfrm>
          <a:prstGeom prst="rect">
            <a:avLst/>
          </a:prstGeom>
        </p:spPr>
      </p:pic>
      <p:pic>
        <p:nvPicPr>
          <p:cNvPr id="25" name="図 24">
            <a:extLst>
              <a:ext uri="{FF2B5EF4-FFF2-40B4-BE49-F238E27FC236}">
                <a16:creationId xmlns:a16="http://schemas.microsoft.com/office/drawing/2014/main" id="{9B0E5589-220B-6C68-43CF-1C7A7742D3AE}"/>
              </a:ext>
            </a:extLst>
          </p:cNvPr>
          <p:cNvPicPr>
            <a:picLocks noChangeAspect="1"/>
          </p:cNvPicPr>
          <p:nvPr/>
        </p:nvPicPr>
        <p:blipFill>
          <a:blip r:embed="rId10"/>
          <a:stretch>
            <a:fillRect/>
          </a:stretch>
        </p:blipFill>
        <p:spPr>
          <a:xfrm>
            <a:off x="2124479" y="2297829"/>
            <a:ext cx="702349" cy="251930"/>
          </a:xfrm>
          <a:prstGeom prst="rect">
            <a:avLst/>
          </a:prstGeom>
        </p:spPr>
      </p:pic>
      <p:pic>
        <p:nvPicPr>
          <p:cNvPr id="26" name="図 25">
            <a:extLst>
              <a:ext uri="{FF2B5EF4-FFF2-40B4-BE49-F238E27FC236}">
                <a16:creationId xmlns:a16="http://schemas.microsoft.com/office/drawing/2014/main" id="{A88D0488-D5E8-0EDD-819D-035074C627AF}"/>
              </a:ext>
            </a:extLst>
          </p:cNvPr>
          <p:cNvPicPr>
            <a:picLocks noChangeAspect="1"/>
          </p:cNvPicPr>
          <p:nvPr/>
        </p:nvPicPr>
        <p:blipFill>
          <a:blip r:embed="rId11"/>
          <a:stretch>
            <a:fillRect/>
          </a:stretch>
        </p:blipFill>
        <p:spPr>
          <a:xfrm>
            <a:off x="6513095" y="2297829"/>
            <a:ext cx="702349" cy="282466"/>
          </a:xfrm>
          <a:prstGeom prst="rect">
            <a:avLst/>
          </a:prstGeom>
        </p:spPr>
      </p:pic>
      <p:pic>
        <p:nvPicPr>
          <p:cNvPr id="27" name="図 26">
            <a:extLst>
              <a:ext uri="{FF2B5EF4-FFF2-40B4-BE49-F238E27FC236}">
                <a16:creationId xmlns:a16="http://schemas.microsoft.com/office/drawing/2014/main" id="{091406B9-2C8E-8C02-F713-EAF70A6F4288}"/>
              </a:ext>
            </a:extLst>
          </p:cNvPr>
          <p:cNvPicPr>
            <a:picLocks noChangeAspect="1"/>
          </p:cNvPicPr>
          <p:nvPr/>
        </p:nvPicPr>
        <p:blipFill>
          <a:blip r:embed="rId12"/>
          <a:stretch>
            <a:fillRect/>
          </a:stretch>
        </p:blipFill>
        <p:spPr>
          <a:xfrm>
            <a:off x="5443635" y="1424804"/>
            <a:ext cx="176509" cy="183046"/>
          </a:xfrm>
          <a:prstGeom prst="rect">
            <a:avLst/>
          </a:prstGeom>
        </p:spPr>
      </p:pic>
      <p:pic>
        <p:nvPicPr>
          <p:cNvPr id="28" name="図 27">
            <a:extLst>
              <a:ext uri="{FF2B5EF4-FFF2-40B4-BE49-F238E27FC236}">
                <a16:creationId xmlns:a16="http://schemas.microsoft.com/office/drawing/2014/main" id="{83DEDD37-7346-D227-12B2-82B162FC3508}"/>
              </a:ext>
            </a:extLst>
          </p:cNvPr>
          <p:cNvPicPr>
            <a:picLocks noChangeAspect="1"/>
          </p:cNvPicPr>
          <p:nvPr/>
        </p:nvPicPr>
        <p:blipFill>
          <a:blip r:embed="rId13"/>
          <a:stretch>
            <a:fillRect/>
          </a:stretch>
        </p:blipFill>
        <p:spPr>
          <a:xfrm>
            <a:off x="703998" y="5299172"/>
            <a:ext cx="3352800" cy="685051"/>
          </a:xfrm>
          <a:prstGeom prst="rect">
            <a:avLst/>
          </a:prstGeom>
        </p:spPr>
      </p:pic>
      <p:pic>
        <p:nvPicPr>
          <p:cNvPr id="31" name="図 30">
            <a:extLst>
              <a:ext uri="{FF2B5EF4-FFF2-40B4-BE49-F238E27FC236}">
                <a16:creationId xmlns:a16="http://schemas.microsoft.com/office/drawing/2014/main" id="{1466C80B-546F-406B-E487-36D9933A4C6F}"/>
              </a:ext>
            </a:extLst>
          </p:cNvPr>
          <p:cNvPicPr>
            <a:picLocks noChangeAspect="1"/>
          </p:cNvPicPr>
          <p:nvPr/>
        </p:nvPicPr>
        <p:blipFill>
          <a:blip r:embed="rId14"/>
          <a:stretch>
            <a:fillRect/>
          </a:stretch>
        </p:blipFill>
        <p:spPr>
          <a:xfrm>
            <a:off x="5620145" y="5299172"/>
            <a:ext cx="2214006" cy="713963"/>
          </a:xfrm>
          <a:prstGeom prst="rect">
            <a:avLst/>
          </a:prstGeom>
        </p:spPr>
      </p:pic>
    </p:spTree>
    <p:extLst>
      <p:ext uri="{BB962C8B-B14F-4D97-AF65-F5344CB8AC3E}">
        <p14:creationId xmlns:p14="http://schemas.microsoft.com/office/powerpoint/2010/main" val="13246517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　　回切る時　　の偶奇で場合分けして考える。</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4"/>
          <a:stretch>
            <a:fillRect/>
          </a:stretch>
        </p:blipFill>
        <p:spPr>
          <a:xfrm>
            <a:off x="2886502"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2)</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軌道の分類と幾何的な角度の評価</a:t>
            </a: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4"/>
          <a:stretch>
            <a:fillRect/>
          </a:stretch>
        </p:blipFill>
        <p:spPr>
          <a:xfrm>
            <a:off x="4269391" y="1478590"/>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5"/>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6"/>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a:p>
            <a:pPr marL="0" indent="0" eaLnBrk="0">
              <a:lnSpc>
                <a:spcPct val="150000"/>
              </a:lnSpc>
              <a:spcBef>
                <a:spcPts val="0"/>
              </a:spcBef>
              <a:buNone/>
            </a:pPr>
            <a:endParaRPr lang="en-US" altLang="ja-JP" sz="1800" dirty="0"/>
          </a:p>
        </p:txBody>
      </p:sp>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7"/>
          <a:stretch>
            <a:fillRect/>
          </a:stretch>
        </p:blipFill>
        <p:spPr>
          <a:xfrm>
            <a:off x="5855645" y="5864854"/>
            <a:ext cx="2158056" cy="261797"/>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8"/>
          <a:stretch>
            <a:fillRect/>
          </a:stretch>
        </p:blipFill>
        <p:spPr>
          <a:xfrm>
            <a:off x="1315322" y="5860548"/>
            <a:ext cx="1682711" cy="266103"/>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0" name="図 9">
            <a:extLst>
              <a:ext uri="{FF2B5EF4-FFF2-40B4-BE49-F238E27FC236}">
                <a16:creationId xmlns:a16="http://schemas.microsoft.com/office/drawing/2014/main" id="{4C62C016-A9E3-CEBB-AF2B-30D7F536E3CD}"/>
              </a:ext>
            </a:extLst>
          </p:cNvPr>
          <p:cNvPicPr>
            <a:picLocks noChangeAspect="1"/>
          </p:cNvPicPr>
          <p:nvPr/>
        </p:nvPicPr>
        <p:blipFill>
          <a:blip r:embed="rId9"/>
          <a:stretch>
            <a:fillRect/>
          </a:stretch>
        </p:blipFill>
        <p:spPr>
          <a:xfrm>
            <a:off x="848245" y="2165073"/>
            <a:ext cx="2905421" cy="3040532"/>
          </a:xfrm>
          <a:prstGeom prst="rect">
            <a:avLst/>
          </a:prstGeom>
        </p:spPr>
      </p:pic>
      <p:pic>
        <p:nvPicPr>
          <p:cNvPr id="14" name="図 13">
            <a:extLst>
              <a:ext uri="{FF2B5EF4-FFF2-40B4-BE49-F238E27FC236}">
                <a16:creationId xmlns:a16="http://schemas.microsoft.com/office/drawing/2014/main" id="{FC8B8F03-7312-D3C9-D7BD-FDF14504BF99}"/>
              </a:ext>
            </a:extLst>
          </p:cNvPr>
          <p:cNvPicPr>
            <a:picLocks noChangeAspect="1"/>
          </p:cNvPicPr>
          <p:nvPr/>
        </p:nvPicPr>
        <p:blipFill>
          <a:blip r:embed="rId10"/>
          <a:stretch>
            <a:fillRect/>
          </a:stretch>
        </p:blipFill>
        <p:spPr>
          <a:xfrm>
            <a:off x="4988758" y="2031035"/>
            <a:ext cx="3321224" cy="3174570"/>
          </a:xfrm>
          <a:prstGeom prst="rect">
            <a:avLst/>
          </a:prstGeom>
        </p:spPr>
      </p:pic>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11"/>
          <a:stretch>
            <a:fillRect/>
          </a:stretch>
        </p:blipFill>
        <p:spPr>
          <a:xfrm>
            <a:off x="1422698" y="2486448"/>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12"/>
          <a:stretch>
            <a:fillRect/>
          </a:stretch>
        </p:blipFill>
        <p:spPr>
          <a:xfrm>
            <a:off x="5738903" y="2456856"/>
            <a:ext cx="815530" cy="202994"/>
          </a:xfrm>
          <a:prstGeom prst="rect">
            <a:avLst/>
          </a:prstGeom>
        </p:spPr>
      </p:pic>
    </p:spTree>
    <p:extLst>
      <p:ext uri="{BB962C8B-B14F-4D97-AF65-F5344CB8AC3E}">
        <p14:creationId xmlns:p14="http://schemas.microsoft.com/office/powerpoint/2010/main" val="24801218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コンテンツ プレースホルダー 2">
            <a:extLst>
              <a:ext uri="{FF2B5EF4-FFF2-40B4-BE49-F238E27FC236}">
                <a16:creationId xmlns:a16="http://schemas.microsoft.com/office/drawing/2014/main" id="{41E3E8DE-0707-F066-4A45-DFE610E9D514}"/>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上で考えた全ての場合分けについて考えて</a:t>
            </a:r>
            <a:endParaRPr lang="en-US" altLang="ja-JP" sz="1800" dirty="0"/>
          </a:p>
          <a:p>
            <a:pPr marL="0" indent="0" eaLnBrk="0">
              <a:lnSpc>
                <a:spcPct val="150000"/>
              </a:lnSpc>
              <a:spcBef>
                <a:spcPts val="0"/>
              </a:spcBef>
              <a:buNone/>
            </a:pPr>
            <a:r>
              <a:rPr lang="en-US" altLang="ja-JP" sz="1800" dirty="0"/>
              <a:t>(</a:t>
            </a:r>
            <a:r>
              <a:rPr lang="en-US" altLang="ja-JP" sz="1800" dirty="0" err="1"/>
              <a:t>i</a:t>
            </a:r>
            <a:r>
              <a:rPr lang="en-US" altLang="ja-JP" sz="1800" dirty="0"/>
              <a:t>)</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(ii)</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を解くことで</a:t>
            </a:r>
            <a:r>
              <a:rPr lang="en-US" altLang="ja-JP" sz="1800" dirty="0"/>
              <a:t> b </a:t>
            </a:r>
            <a:r>
              <a:rPr lang="ja-JP" altLang="en-US" sz="1800"/>
              <a:t>が求められる</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solidFill>
                  <a:srgbClr val="C00000"/>
                </a:solidFill>
              </a:rPr>
              <a:t>3)</a:t>
            </a:r>
            <a:r>
              <a:rPr lang="ja-JP" altLang="en-US">
                <a:solidFill>
                  <a:srgbClr val="C00000"/>
                </a:solidFill>
              </a:rPr>
              <a:t>　</a:t>
            </a:r>
            <a:r>
              <a:rPr lang="en-US" altLang="ja-JP" dirty="0">
                <a:solidFill>
                  <a:srgbClr val="C00000"/>
                </a:solidFill>
              </a:rPr>
              <a:t>(1),(2)</a:t>
            </a:r>
            <a:r>
              <a:rPr lang="ja-JP" altLang="en-US">
                <a:solidFill>
                  <a:srgbClr val="C00000"/>
                </a:solidFill>
              </a:rPr>
              <a:t>を用いて</a:t>
            </a:r>
            <a:r>
              <a:rPr lang="en-US" altLang="ja-JP" dirty="0">
                <a:solidFill>
                  <a:srgbClr val="C00000"/>
                </a:solidFill>
              </a:rPr>
              <a:t> b </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を</a:t>
            </a:r>
            <a:r>
              <a:rPr lang="ja-JP" altLang="en-US">
                <a:solidFill>
                  <a:srgbClr val="C00000"/>
                </a:solidFill>
              </a:rPr>
              <a:t>求める</a:t>
            </a:r>
            <a:endParaRPr kumimoji="1" lang="ja-JP" altLang="en-US">
              <a:solidFill>
                <a:srgbClr val="C00000"/>
              </a:solidFill>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pic>
        <p:nvPicPr>
          <p:cNvPr id="8" name="図 7">
            <a:extLst>
              <a:ext uri="{FF2B5EF4-FFF2-40B4-BE49-F238E27FC236}">
                <a16:creationId xmlns:a16="http://schemas.microsoft.com/office/drawing/2014/main" id="{141CAB4B-5942-69C0-8D05-B16D91DC1A5F}"/>
              </a:ext>
            </a:extLst>
          </p:cNvPr>
          <p:cNvPicPr>
            <a:picLocks noChangeAspect="1"/>
          </p:cNvPicPr>
          <p:nvPr/>
        </p:nvPicPr>
        <p:blipFill>
          <a:blip r:embed="rId3"/>
          <a:stretch>
            <a:fillRect/>
          </a:stretch>
        </p:blipFill>
        <p:spPr>
          <a:xfrm>
            <a:off x="1229667" y="1953568"/>
            <a:ext cx="1900958" cy="264419"/>
          </a:xfrm>
          <a:prstGeom prst="rect">
            <a:avLst/>
          </a:prstGeom>
        </p:spPr>
      </p:pic>
      <p:pic>
        <p:nvPicPr>
          <p:cNvPr id="10" name="図 9">
            <a:extLst>
              <a:ext uri="{FF2B5EF4-FFF2-40B4-BE49-F238E27FC236}">
                <a16:creationId xmlns:a16="http://schemas.microsoft.com/office/drawing/2014/main" id="{32D885B1-29C3-0473-7FDC-4304E165FFD5}"/>
              </a:ext>
            </a:extLst>
          </p:cNvPr>
          <p:cNvPicPr>
            <a:picLocks noChangeAspect="1"/>
          </p:cNvPicPr>
          <p:nvPr/>
        </p:nvPicPr>
        <p:blipFill>
          <a:blip r:embed="rId4"/>
          <a:stretch>
            <a:fillRect/>
          </a:stretch>
        </p:blipFill>
        <p:spPr>
          <a:xfrm>
            <a:off x="1229667" y="4025115"/>
            <a:ext cx="2228999" cy="250678"/>
          </a:xfrm>
          <a:prstGeom prst="rect">
            <a:avLst/>
          </a:prstGeom>
        </p:spPr>
      </p:pic>
      <p:pic>
        <p:nvPicPr>
          <p:cNvPr id="12" name="図 11">
            <a:extLst>
              <a:ext uri="{FF2B5EF4-FFF2-40B4-BE49-F238E27FC236}">
                <a16:creationId xmlns:a16="http://schemas.microsoft.com/office/drawing/2014/main" id="{5B0155E8-16E3-6C9C-8C32-ADEB6EC280C2}"/>
              </a:ext>
            </a:extLst>
          </p:cNvPr>
          <p:cNvPicPr>
            <a:picLocks noChangeAspect="1"/>
          </p:cNvPicPr>
          <p:nvPr/>
        </p:nvPicPr>
        <p:blipFill>
          <a:blip r:embed="rId5"/>
          <a:stretch>
            <a:fillRect/>
          </a:stretch>
        </p:blipFill>
        <p:spPr>
          <a:xfrm>
            <a:off x="1534055" y="2536893"/>
            <a:ext cx="671263" cy="240779"/>
          </a:xfrm>
          <a:prstGeom prst="rect">
            <a:avLst/>
          </a:prstGeom>
        </p:spPr>
      </p:pic>
      <p:pic>
        <p:nvPicPr>
          <p:cNvPr id="13" name="図 12">
            <a:extLst>
              <a:ext uri="{FF2B5EF4-FFF2-40B4-BE49-F238E27FC236}">
                <a16:creationId xmlns:a16="http://schemas.microsoft.com/office/drawing/2014/main" id="{3A7A236F-AAA5-2F7E-5A03-A05C99D754FE}"/>
              </a:ext>
            </a:extLst>
          </p:cNvPr>
          <p:cNvPicPr>
            <a:picLocks noChangeAspect="1"/>
          </p:cNvPicPr>
          <p:nvPr/>
        </p:nvPicPr>
        <p:blipFill>
          <a:blip r:embed="rId6"/>
          <a:stretch>
            <a:fillRect/>
          </a:stretch>
        </p:blipFill>
        <p:spPr>
          <a:xfrm>
            <a:off x="1534054" y="3281822"/>
            <a:ext cx="671263" cy="269965"/>
          </a:xfrm>
          <a:prstGeom prst="rect">
            <a:avLst/>
          </a:prstGeom>
        </p:spPr>
      </p:pic>
      <p:pic>
        <p:nvPicPr>
          <p:cNvPr id="14" name="図 13">
            <a:extLst>
              <a:ext uri="{FF2B5EF4-FFF2-40B4-BE49-F238E27FC236}">
                <a16:creationId xmlns:a16="http://schemas.microsoft.com/office/drawing/2014/main" id="{A11803AA-DCE1-81F5-7553-9264D07B6285}"/>
              </a:ext>
            </a:extLst>
          </p:cNvPr>
          <p:cNvPicPr>
            <a:picLocks noChangeAspect="1"/>
          </p:cNvPicPr>
          <p:nvPr/>
        </p:nvPicPr>
        <p:blipFill>
          <a:blip r:embed="rId5"/>
          <a:stretch>
            <a:fillRect/>
          </a:stretch>
        </p:blipFill>
        <p:spPr>
          <a:xfrm>
            <a:off x="1512538" y="4583292"/>
            <a:ext cx="671263" cy="240779"/>
          </a:xfrm>
          <a:prstGeom prst="rect">
            <a:avLst/>
          </a:prstGeom>
        </p:spPr>
      </p:pic>
      <p:pic>
        <p:nvPicPr>
          <p:cNvPr id="15" name="図 14">
            <a:extLst>
              <a:ext uri="{FF2B5EF4-FFF2-40B4-BE49-F238E27FC236}">
                <a16:creationId xmlns:a16="http://schemas.microsoft.com/office/drawing/2014/main" id="{D1A27810-24E1-6C76-95C5-E42C35E70FF6}"/>
              </a:ext>
            </a:extLst>
          </p:cNvPr>
          <p:cNvPicPr>
            <a:picLocks noChangeAspect="1"/>
          </p:cNvPicPr>
          <p:nvPr/>
        </p:nvPicPr>
        <p:blipFill>
          <a:blip r:embed="rId6"/>
          <a:stretch>
            <a:fillRect/>
          </a:stretch>
        </p:blipFill>
        <p:spPr>
          <a:xfrm>
            <a:off x="1508883" y="5387793"/>
            <a:ext cx="671263" cy="269965"/>
          </a:xfrm>
          <a:prstGeom prst="rect">
            <a:avLst/>
          </a:prstGeom>
        </p:spPr>
      </p:pic>
      <p:pic>
        <p:nvPicPr>
          <p:cNvPr id="16" name="図 15">
            <a:extLst>
              <a:ext uri="{FF2B5EF4-FFF2-40B4-BE49-F238E27FC236}">
                <a16:creationId xmlns:a16="http://schemas.microsoft.com/office/drawing/2014/main" id="{E6432E53-43BE-3583-EEDA-BE1E476BC473}"/>
              </a:ext>
            </a:extLst>
          </p:cNvPr>
          <p:cNvPicPr>
            <a:picLocks noChangeAspect="1"/>
          </p:cNvPicPr>
          <p:nvPr/>
        </p:nvPicPr>
        <p:blipFill>
          <a:blip r:embed="rId7"/>
          <a:stretch>
            <a:fillRect/>
          </a:stretch>
        </p:blipFill>
        <p:spPr>
          <a:xfrm>
            <a:off x="2830489" y="2308668"/>
            <a:ext cx="3844712" cy="692981"/>
          </a:xfrm>
          <a:prstGeom prst="rect">
            <a:avLst/>
          </a:prstGeom>
        </p:spPr>
      </p:pic>
      <p:pic>
        <p:nvPicPr>
          <p:cNvPr id="17" name="図 16">
            <a:extLst>
              <a:ext uri="{FF2B5EF4-FFF2-40B4-BE49-F238E27FC236}">
                <a16:creationId xmlns:a16="http://schemas.microsoft.com/office/drawing/2014/main" id="{58E569DB-D130-9723-AAFF-7D0EB7459E1E}"/>
              </a:ext>
            </a:extLst>
          </p:cNvPr>
          <p:cNvPicPr>
            <a:picLocks noChangeAspect="1"/>
          </p:cNvPicPr>
          <p:nvPr/>
        </p:nvPicPr>
        <p:blipFill>
          <a:blip r:embed="rId8"/>
          <a:stretch>
            <a:fillRect/>
          </a:stretch>
        </p:blipFill>
        <p:spPr>
          <a:xfrm>
            <a:off x="2830489" y="3136559"/>
            <a:ext cx="2491020" cy="659387"/>
          </a:xfrm>
          <a:prstGeom prst="rect">
            <a:avLst/>
          </a:prstGeom>
        </p:spPr>
      </p:pic>
      <p:pic>
        <p:nvPicPr>
          <p:cNvPr id="18" name="図 17">
            <a:extLst>
              <a:ext uri="{FF2B5EF4-FFF2-40B4-BE49-F238E27FC236}">
                <a16:creationId xmlns:a16="http://schemas.microsoft.com/office/drawing/2014/main" id="{F35C919A-8F16-AA33-2738-5F1F2D665796}"/>
              </a:ext>
            </a:extLst>
          </p:cNvPr>
          <p:cNvPicPr>
            <a:picLocks noChangeAspect="1"/>
          </p:cNvPicPr>
          <p:nvPr/>
        </p:nvPicPr>
        <p:blipFill>
          <a:blip r:embed="rId9"/>
          <a:stretch>
            <a:fillRect/>
          </a:stretch>
        </p:blipFill>
        <p:spPr>
          <a:xfrm>
            <a:off x="2830489" y="4407062"/>
            <a:ext cx="4321206" cy="676815"/>
          </a:xfrm>
          <a:prstGeom prst="rect">
            <a:avLst/>
          </a:prstGeom>
        </p:spPr>
      </p:pic>
      <p:pic>
        <p:nvPicPr>
          <p:cNvPr id="19" name="図 18">
            <a:extLst>
              <a:ext uri="{FF2B5EF4-FFF2-40B4-BE49-F238E27FC236}">
                <a16:creationId xmlns:a16="http://schemas.microsoft.com/office/drawing/2014/main" id="{65C8FCD8-5DBE-BB91-CE87-AD6947084B36}"/>
              </a:ext>
            </a:extLst>
          </p:cNvPr>
          <p:cNvPicPr>
            <a:picLocks noChangeAspect="1"/>
          </p:cNvPicPr>
          <p:nvPr/>
        </p:nvPicPr>
        <p:blipFill>
          <a:blip r:embed="rId10"/>
          <a:stretch>
            <a:fillRect/>
          </a:stretch>
        </p:blipFill>
        <p:spPr>
          <a:xfrm>
            <a:off x="2830489" y="5201359"/>
            <a:ext cx="3107232" cy="667280"/>
          </a:xfrm>
          <a:prstGeom prst="rect">
            <a:avLst/>
          </a:prstGeom>
        </p:spPr>
      </p:pic>
      <p:sp>
        <p:nvSpPr>
          <p:cNvPr id="20" name="テキスト ボックス 19">
            <a:extLst>
              <a:ext uri="{FF2B5EF4-FFF2-40B4-BE49-F238E27FC236}">
                <a16:creationId xmlns:a16="http://schemas.microsoft.com/office/drawing/2014/main" id="{C2CA4D0E-D486-D27F-991C-7B64BAECE3D2}"/>
              </a:ext>
            </a:extLst>
          </p:cNvPr>
          <p:cNvSpPr txBox="1"/>
          <p:nvPr/>
        </p:nvSpPr>
        <p:spPr>
          <a:xfrm>
            <a:off x="2310154" y="2473766"/>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1" name="テキスト ボックス 20">
            <a:extLst>
              <a:ext uri="{FF2B5EF4-FFF2-40B4-BE49-F238E27FC236}">
                <a16:creationId xmlns:a16="http://schemas.microsoft.com/office/drawing/2014/main" id="{0779E401-E16E-0438-700B-2C338212E941}"/>
              </a:ext>
            </a:extLst>
          </p:cNvPr>
          <p:cNvSpPr txBox="1"/>
          <p:nvPr/>
        </p:nvSpPr>
        <p:spPr>
          <a:xfrm>
            <a:off x="2311194" y="3256739"/>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2" name="テキスト ボックス 21">
            <a:extLst>
              <a:ext uri="{FF2B5EF4-FFF2-40B4-BE49-F238E27FC236}">
                <a16:creationId xmlns:a16="http://schemas.microsoft.com/office/drawing/2014/main" id="{4D067ABB-8435-E903-F991-D582544BE8FA}"/>
              </a:ext>
            </a:extLst>
          </p:cNvPr>
          <p:cNvSpPr txBox="1"/>
          <p:nvPr/>
        </p:nvSpPr>
        <p:spPr>
          <a:xfrm>
            <a:off x="2310154" y="4509360"/>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3" name="テキスト ボックス 22">
            <a:extLst>
              <a:ext uri="{FF2B5EF4-FFF2-40B4-BE49-F238E27FC236}">
                <a16:creationId xmlns:a16="http://schemas.microsoft.com/office/drawing/2014/main" id="{260B6CD1-C016-59C4-51E8-420D2889AC26}"/>
              </a:ext>
            </a:extLst>
          </p:cNvPr>
          <p:cNvSpPr txBox="1"/>
          <p:nvPr/>
        </p:nvSpPr>
        <p:spPr>
          <a:xfrm>
            <a:off x="2310154" y="5363614"/>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Tree>
    <p:extLst>
      <p:ext uri="{BB962C8B-B14F-4D97-AF65-F5344CB8AC3E}">
        <p14:creationId xmlns:p14="http://schemas.microsoft.com/office/powerpoint/2010/main" val="1058058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a:t>
            </a:r>
            <a:r>
              <a:rPr lang="ja-JP" altLang="en-US" sz="1800">
                <a:solidFill>
                  <a:srgbClr val="FF0000"/>
                </a:solidFill>
              </a:rPr>
              <a:t>赤い図</a:t>
            </a:r>
            <a:r>
              <a:rPr lang="ja-JP" altLang="en-US" sz="1800"/>
              <a:t>に注目すると</a:t>
            </a:r>
            <a:endParaRPr lang="en-US" altLang="ja-JP" sz="15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r>
              <a:rPr lang="en-US" altLang="ja-JP" sz="1800" dirty="0"/>
              <a:t>(2)</a:t>
            </a:r>
            <a:r>
              <a:rPr lang="ja-JP" altLang="en-US" sz="1800"/>
              <a:t>　</a:t>
            </a:r>
            <a:r>
              <a:rPr lang="ja-JP" altLang="en-US" sz="1800">
                <a:solidFill>
                  <a:srgbClr val="0070C0"/>
                </a:solidFill>
              </a:rPr>
              <a:t>青い図</a:t>
            </a:r>
            <a:r>
              <a:rPr lang="ja-JP" altLang="en-US" sz="1800"/>
              <a:t>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3"/>
          <a:stretch>
            <a:fillRect/>
          </a:stretch>
        </p:blipFill>
        <p:spPr>
          <a:xfrm>
            <a:off x="4033048" y="170864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4"/>
          <a:stretch>
            <a:fillRect/>
          </a:stretch>
        </p:blipFill>
        <p:spPr>
          <a:xfrm>
            <a:off x="6037197" y="1674354"/>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ja-JP" altLang="en-US">
                <a:solidFill>
                  <a:srgbClr val="0070C0"/>
                </a:solidFill>
              </a:rPr>
              <a:t>角度の関係性から</a:t>
            </a:r>
            <a:r>
              <a:rPr lang="en-US" altLang="ja-JP" dirty="0">
                <a:solidFill>
                  <a:srgbClr val="0070C0"/>
                </a:solidFill>
              </a:rPr>
              <a:t> a </a:t>
            </a:r>
            <a:r>
              <a:rPr lang="ja-JP" altLang="en-US">
                <a:solidFill>
                  <a:srgbClr val="0070C0"/>
                </a:solidFill>
              </a:rPr>
              <a:t>を求める（</a:t>
            </a:r>
            <a:r>
              <a:rPr lang="en-US" altLang="ja-JP" dirty="0">
                <a:solidFill>
                  <a:srgbClr val="0070C0"/>
                </a:solidFill>
              </a:rPr>
              <a:t>1/2</a:t>
            </a:r>
            <a:r>
              <a:rPr lang="ja-JP" altLang="en-US">
                <a:solidFill>
                  <a:srgbClr val="0070C0"/>
                </a:solidFill>
              </a:rPr>
              <a:t>）</a:t>
            </a:r>
            <a:endParaRPr kumimoji="1" lang="ja-JP" altLang="en-US">
              <a:solidFill>
                <a:srgbClr val="0070C0"/>
              </a:solidFill>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13BC780B-3496-0939-6535-25264D98A3FE}"/>
              </a:ext>
            </a:extLst>
          </p:cNvPr>
          <p:cNvPicPr>
            <a:picLocks noChangeAspect="1"/>
          </p:cNvPicPr>
          <p:nvPr/>
        </p:nvPicPr>
        <p:blipFill>
          <a:blip r:embed="rId5"/>
          <a:stretch>
            <a:fillRect/>
          </a:stretch>
        </p:blipFill>
        <p:spPr>
          <a:xfrm>
            <a:off x="4215708" y="1380808"/>
            <a:ext cx="3982884" cy="224599"/>
          </a:xfrm>
          <a:prstGeom prst="rect">
            <a:avLst/>
          </a:prstGeom>
        </p:spPr>
      </p:pic>
      <p:pic>
        <p:nvPicPr>
          <p:cNvPr id="9" name="図 8">
            <a:extLst>
              <a:ext uri="{FF2B5EF4-FFF2-40B4-BE49-F238E27FC236}">
                <a16:creationId xmlns:a16="http://schemas.microsoft.com/office/drawing/2014/main" id="{684285BD-784C-20FF-E5BC-B6FC0E1DF107}"/>
              </a:ext>
            </a:extLst>
          </p:cNvPr>
          <p:cNvPicPr>
            <a:picLocks noChangeAspect="1"/>
          </p:cNvPicPr>
          <p:nvPr/>
        </p:nvPicPr>
        <p:blipFill>
          <a:blip r:embed="rId6"/>
          <a:stretch>
            <a:fillRect/>
          </a:stretch>
        </p:blipFill>
        <p:spPr>
          <a:xfrm>
            <a:off x="1758612" y="1708642"/>
            <a:ext cx="1574312" cy="1712320"/>
          </a:xfrm>
          <a:prstGeom prst="rect">
            <a:avLst/>
          </a:prstGeom>
        </p:spPr>
      </p:pic>
      <p:pic>
        <p:nvPicPr>
          <p:cNvPr id="12" name="図 11">
            <a:extLst>
              <a:ext uri="{FF2B5EF4-FFF2-40B4-BE49-F238E27FC236}">
                <a16:creationId xmlns:a16="http://schemas.microsoft.com/office/drawing/2014/main" id="{A6A9E39F-A822-1782-4074-7359FBD9C64E}"/>
              </a:ext>
            </a:extLst>
          </p:cNvPr>
          <p:cNvPicPr>
            <a:picLocks noChangeAspect="1"/>
          </p:cNvPicPr>
          <p:nvPr/>
        </p:nvPicPr>
        <p:blipFill>
          <a:blip r:embed="rId7"/>
          <a:stretch>
            <a:fillRect/>
          </a:stretch>
        </p:blipFill>
        <p:spPr>
          <a:xfrm>
            <a:off x="1135390" y="3810045"/>
            <a:ext cx="6160636" cy="808620"/>
          </a:xfrm>
          <a:prstGeom prst="rect">
            <a:avLst/>
          </a:prstGeom>
        </p:spPr>
      </p:pic>
      <p:pic>
        <p:nvPicPr>
          <p:cNvPr id="14" name="図 13">
            <a:extLst>
              <a:ext uri="{FF2B5EF4-FFF2-40B4-BE49-F238E27FC236}">
                <a16:creationId xmlns:a16="http://schemas.microsoft.com/office/drawing/2014/main" id="{C4091D0D-43A1-BFDB-6236-CC12BE4D1FD3}"/>
              </a:ext>
            </a:extLst>
          </p:cNvPr>
          <p:cNvPicPr>
            <a:picLocks noChangeAspect="1"/>
          </p:cNvPicPr>
          <p:nvPr/>
        </p:nvPicPr>
        <p:blipFill>
          <a:blip r:embed="rId8"/>
          <a:stretch>
            <a:fillRect/>
          </a:stretch>
        </p:blipFill>
        <p:spPr>
          <a:xfrm>
            <a:off x="1135390" y="5277603"/>
            <a:ext cx="6564001" cy="1307353"/>
          </a:xfrm>
          <a:prstGeom prst="rect">
            <a:avLst/>
          </a:prstGeom>
        </p:spPr>
      </p:pic>
    </p:spTree>
    <p:extLst>
      <p:ext uri="{BB962C8B-B14F-4D97-AF65-F5344CB8AC3E}">
        <p14:creationId xmlns:p14="http://schemas.microsoft.com/office/powerpoint/2010/main" val="1533992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a:extLst>
              <a:ext uri="{FF2B5EF4-FFF2-40B4-BE49-F238E27FC236}">
                <a16:creationId xmlns:a16="http://schemas.microsoft.com/office/drawing/2014/main" id="{7AEEC45E-8C3D-A192-E277-108CFE29F13C}"/>
              </a:ext>
            </a:extLst>
          </p:cNvPr>
          <p:cNvPicPr>
            <a:picLocks noChangeAspect="1"/>
          </p:cNvPicPr>
          <p:nvPr/>
        </p:nvPicPr>
        <p:blipFill>
          <a:blip r:embed="rId3"/>
          <a:stretch>
            <a:fillRect/>
          </a:stretch>
        </p:blipFill>
        <p:spPr>
          <a:xfrm>
            <a:off x="855090" y="2150686"/>
            <a:ext cx="2961100" cy="3098800"/>
          </a:xfrm>
          <a:prstGeom prst="rect">
            <a:avLst/>
          </a:prstGeom>
        </p:spPr>
      </p:pic>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dirty="0"/>
              <a:t>/n</a:t>
            </a:r>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再び、光が平面　　　　を　　回切る時　　の偶奇で場合分けして考える。</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4"/>
          <a:stretch>
            <a:fillRect/>
          </a:stretch>
        </p:blipFill>
        <p:spPr>
          <a:xfrm>
            <a:off x="2466086" y="1391499"/>
            <a:ext cx="614192" cy="217688"/>
          </a:xfrm>
          <a:prstGeom prst="rect">
            <a:avLst/>
          </a:prstGeom>
        </p:spPr>
      </p:pic>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5"/>
          <a:stretch>
            <a:fillRect/>
          </a:stretch>
        </p:blipFill>
        <p:spPr>
          <a:xfrm>
            <a:off x="3575272"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ja-JP" altLang="en-US">
                <a:solidFill>
                  <a:srgbClr val="0070C0"/>
                </a:solidFill>
              </a:rPr>
              <a:t>角度の関係性から</a:t>
            </a:r>
            <a:r>
              <a:rPr lang="en-US" altLang="ja-JP" dirty="0">
                <a:solidFill>
                  <a:srgbClr val="0070C0"/>
                </a:solidFill>
              </a:rPr>
              <a:t> a </a:t>
            </a:r>
            <a:r>
              <a:rPr lang="ja-JP" altLang="en-US">
                <a:solidFill>
                  <a:srgbClr val="0070C0"/>
                </a:solidFill>
              </a:rPr>
              <a:t>を求める（</a:t>
            </a:r>
            <a:r>
              <a:rPr lang="en-US" altLang="ja-JP" dirty="0">
                <a:solidFill>
                  <a:srgbClr val="0070C0"/>
                </a:solidFill>
              </a:rPr>
              <a:t>2/2</a:t>
            </a:r>
            <a:r>
              <a:rPr lang="ja-JP" altLang="en-US">
                <a:solidFill>
                  <a:srgbClr val="0070C0"/>
                </a:solidFill>
              </a:rPr>
              <a:t>）</a:t>
            </a:r>
            <a:endParaRPr kumimoji="1" lang="ja-JP" altLang="en-US">
              <a:solidFill>
                <a:srgbClr val="C00000"/>
              </a:solidFill>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5"/>
          <a:stretch>
            <a:fillRect/>
          </a:stretch>
        </p:blipFill>
        <p:spPr>
          <a:xfrm>
            <a:off x="4958161" y="1478590"/>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6"/>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7"/>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議論した通りの　　なので</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　　が　　　　にずれるので</a:t>
            </a:r>
            <a:endParaRPr lang="en-US" altLang="ja-JP" sz="1800" dirty="0"/>
          </a:p>
        </p:txBody>
      </p:sp>
      <p:pic>
        <p:nvPicPr>
          <p:cNvPr id="8" name="図 7">
            <a:extLst>
              <a:ext uri="{FF2B5EF4-FFF2-40B4-BE49-F238E27FC236}">
                <a16:creationId xmlns:a16="http://schemas.microsoft.com/office/drawing/2014/main" id="{024D7025-917D-366B-7A1E-3584371EE1F8}"/>
              </a:ext>
            </a:extLst>
          </p:cNvPr>
          <p:cNvPicPr>
            <a:picLocks noChangeAspect="1"/>
          </p:cNvPicPr>
          <p:nvPr/>
        </p:nvPicPr>
        <p:blipFill>
          <a:blip r:embed="rId8"/>
          <a:stretch>
            <a:fillRect/>
          </a:stretch>
        </p:blipFill>
        <p:spPr>
          <a:xfrm>
            <a:off x="5012007" y="2104223"/>
            <a:ext cx="3332180" cy="3183935"/>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9"/>
          <a:stretch>
            <a:fillRect/>
          </a:stretch>
        </p:blipFill>
        <p:spPr>
          <a:xfrm>
            <a:off x="1422698" y="2486448"/>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10"/>
          <a:stretch>
            <a:fillRect/>
          </a:stretch>
        </p:blipFill>
        <p:spPr>
          <a:xfrm>
            <a:off x="5738903" y="2456856"/>
            <a:ext cx="815530" cy="202994"/>
          </a:xfrm>
          <a:prstGeom prst="rect">
            <a:avLst/>
          </a:prstGeom>
        </p:spPr>
      </p:pic>
      <p:pic>
        <p:nvPicPr>
          <p:cNvPr id="22" name="図 21">
            <a:extLst>
              <a:ext uri="{FF2B5EF4-FFF2-40B4-BE49-F238E27FC236}">
                <a16:creationId xmlns:a16="http://schemas.microsoft.com/office/drawing/2014/main" id="{B5533974-AD47-F014-0015-F4B05EDDE043}"/>
              </a:ext>
            </a:extLst>
          </p:cNvPr>
          <p:cNvPicPr>
            <a:picLocks noChangeAspect="1"/>
          </p:cNvPicPr>
          <p:nvPr/>
        </p:nvPicPr>
        <p:blipFill>
          <a:blip r:embed="rId11"/>
          <a:stretch>
            <a:fillRect/>
          </a:stretch>
        </p:blipFill>
        <p:spPr>
          <a:xfrm>
            <a:off x="2421851" y="5547190"/>
            <a:ext cx="176785" cy="220981"/>
          </a:xfrm>
          <a:prstGeom prst="rect">
            <a:avLst/>
          </a:prstGeom>
        </p:spPr>
      </p:pic>
      <p:pic>
        <p:nvPicPr>
          <p:cNvPr id="24" name="図 23">
            <a:extLst>
              <a:ext uri="{FF2B5EF4-FFF2-40B4-BE49-F238E27FC236}">
                <a16:creationId xmlns:a16="http://schemas.microsoft.com/office/drawing/2014/main" id="{C4A16CEB-2F6B-2F3C-2391-CFFD1E7A2133}"/>
              </a:ext>
            </a:extLst>
          </p:cNvPr>
          <p:cNvPicPr>
            <a:picLocks noChangeAspect="1"/>
          </p:cNvPicPr>
          <p:nvPr/>
        </p:nvPicPr>
        <p:blipFill>
          <a:blip r:embed="rId12"/>
          <a:stretch>
            <a:fillRect/>
          </a:stretch>
        </p:blipFill>
        <p:spPr>
          <a:xfrm>
            <a:off x="1739319" y="5974789"/>
            <a:ext cx="1004279" cy="215974"/>
          </a:xfrm>
          <a:prstGeom prst="rect">
            <a:avLst/>
          </a:prstGeom>
        </p:spPr>
      </p:pic>
      <p:pic>
        <p:nvPicPr>
          <p:cNvPr id="25" name="図 24">
            <a:extLst>
              <a:ext uri="{FF2B5EF4-FFF2-40B4-BE49-F238E27FC236}">
                <a16:creationId xmlns:a16="http://schemas.microsoft.com/office/drawing/2014/main" id="{4D0F1FCD-B295-FF06-7F01-73B7717F92F7}"/>
              </a:ext>
            </a:extLst>
          </p:cNvPr>
          <p:cNvPicPr>
            <a:picLocks noChangeAspect="1"/>
          </p:cNvPicPr>
          <p:nvPr/>
        </p:nvPicPr>
        <p:blipFill>
          <a:blip r:embed="rId13"/>
          <a:stretch>
            <a:fillRect/>
          </a:stretch>
        </p:blipFill>
        <p:spPr>
          <a:xfrm>
            <a:off x="5894843" y="5969268"/>
            <a:ext cx="1654533" cy="210769"/>
          </a:xfrm>
          <a:prstGeom prst="rect">
            <a:avLst/>
          </a:prstGeom>
        </p:spPr>
      </p:pic>
      <p:pic>
        <p:nvPicPr>
          <p:cNvPr id="26" name="図 25">
            <a:extLst>
              <a:ext uri="{FF2B5EF4-FFF2-40B4-BE49-F238E27FC236}">
                <a16:creationId xmlns:a16="http://schemas.microsoft.com/office/drawing/2014/main" id="{687B8FF7-6ED5-2A94-7B26-DB7E9AFDE822}"/>
              </a:ext>
            </a:extLst>
          </p:cNvPr>
          <p:cNvPicPr>
            <a:picLocks noChangeAspect="1"/>
          </p:cNvPicPr>
          <p:nvPr/>
        </p:nvPicPr>
        <p:blipFill>
          <a:blip r:embed="rId14"/>
          <a:stretch>
            <a:fillRect/>
          </a:stretch>
        </p:blipFill>
        <p:spPr>
          <a:xfrm>
            <a:off x="5101355" y="5517403"/>
            <a:ext cx="208544" cy="260680"/>
          </a:xfrm>
          <a:prstGeom prst="rect">
            <a:avLst/>
          </a:prstGeom>
        </p:spPr>
      </p:pic>
      <p:pic>
        <p:nvPicPr>
          <p:cNvPr id="28" name="図 27">
            <a:extLst>
              <a:ext uri="{FF2B5EF4-FFF2-40B4-BE49-F238E27FC236}">
                <a16:creationId xmlns:a16="http://schemas.microsoft.com/office/drawing/2014/main" id="{81EE672C-7E84-0D47-ECCF-F65501C1B587}"/>
              </a:ext>
            </a:extLst>
          </p:cNvPr>
          <p:cNvPicPr>
            <a:picLocks noChangeAspect="1"/>
          </p:cNvPicPr>
          <p:nvPr/>
        </p:nvPicPr>
        <p:blipFill>
          <a:blip r:embed="rId15"/>
          <a:stretch>
            <a:fillRect/>
          </a:stretch>
        </p:blipFill>
        <p:spPr>
          <a:xfrm>
            <a:off x="5742643" y="5548615"/>
            <a:ext cx="816401" cy="240118"/>
          </a:xfrm>
          <a:prstGeom prst="rect">
            <a:avLst/>
          </a:prstGeom>
        </p:spPr>
      </p:pic>
    </p:spTree>
    <p:extLst>
      <p:ext uri="{BB962C8B-B14F-4D97-AF65-F5344CB8AC3E}">
        <p14:creationId xmlns:p14="http://schemas.microsoft.com/office/powerpoint/2010/main" val="3684776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ja-JP" altLang="en-US"/>
              <a:t>作成された像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15" name="図 14">
            <a:extLst>
              <a:ext uri="{FF2B5EF4-FFF2-40B4-BE49-F238E27FC236}">
                <a16:creationId xmlns:a16="http://schemas.microsoft.com/office/drawing/2014/main" id="{93A36DD3-E1F4-B625-9CD8-1278F6B1A391}"/>
              </a:ext>
            </a:extLst>
          </p:cNvPr>
          <p:cNvPicPr>
            <a:picLocks noChangeAspect="1"/>
          </p:cNvPicPr>
          <p:nvPr/>
        </p:nvPicPr>
        <p:blipFill>
          <a:blip r:embed="rId3"/>
          <a:stretch>
            <a:fillRect/>
          </a:stretch>
        </p:blipFill>
        <p:spPr>
          <a:xfrm>
            <a:off x="1255821" y="1459755"/>
            <a:ext cx="3393927" cy="2262618"/>
          </a:xfrm>
          <a:prstGeom prst="rect">
            <a:avLst/>
          </a:prstGeom>
        </p:spPr>
      </p:pic>
      <p:pic>
        <p:nvPicPr>
          <p:cNvPr id="17" name="図 16">
            <a:extLst>
              <a:ext uri="{FF2B5EF4-FFF2-40B4-BE49-F238E27FC236}">
                <a16:creationId xmlns:a16="http://schemas.microsoft.com/office/drawing/2014/main" id="{6C4221EC-8DFA-231B-BC28-2266A157F607}"/>
              </a:ext>
            </a:extLst>
          </p:cNvPr>
          <p:cNvPicPr>
            <a:picLocks noChangeAspect="1"/>
          </p:cNvPicPr>
          <p:nvPr/>
        </p:nvPicPr>
        <p:blipFill>
          <a:blip r:embed="rId4"/>
          <a:stretch>
            <a:fillRect/>
          </a:stretch>
        </p:blipFill>
        <p:spPr>
          <a:xfrm>
            <a:off x="5121423" y="1459755"/>
            <a:ext cx="3393927" cy="2262618"/>
          </a:xfrm>
          <a:prstGeom prst="rect">
            <a:avLst/>
          </a:prstGeom>
        </p:spPr>
      </p:pic>
      <p:pic>
        <p:nvPicPr>
          <p:cNvPr id="21" name="図 20">
            <a:extLst>
              <a:ext uri="{FF2B5EF4-FFF2-40B4-BE49-F238E27FC236}">
                <a16:creationId xmlns:a16="http://schemas.microsoft.com/office/drawing/2014/main" id="{8327950A-3B7F-2706-2BEE-04A31F9A1DB1}"/>
              </a:ext>
            </a:extLst>
          </p:cNvPr>
          <p:cNvPicPr>
            <a:picLocks noChangeAspect="1"/>
          </p:cNvPicPr>
          <p:nvPr/>
        </p:nvPicPr>
        <p:blipFill>
          <a:blip r:embed="rId5"/>
          <a:stretch>
            <a:fillRect/>
          </a:stretch>
        </p:blipFill>
        <p:spPr>
          <a:xfrm>
            <a:off x="1255820" y="3904017"/>
            <a:ext cx="3393927" cy="2262618"/>
          </a:xfrm>
          <a:prstGeom prst="rect">
            <a:avLst/>
          </a:prstGeom>
        </p:spPr>
      </p:pic>
      <p:pic>
        <p:nvPicPr>
          <p:cNvPr id="23" name="図 22">
            <a:extLst>
              <a:ext uri="{FF2B5EF4-FFF2-40B4-BE49-F238E27FC236}">
                <a16:creationId xmlns:a16="http://schemas.microsoft.com/office/drawing/2014/main" id="{2E5EEC27-099D-AB6E-96A6-3F0AAE51854B}"/>
              </a:ext>
            </a:extLst>
          </p:cNvPr>
          <p:cNvPicPr>
            <a:picLocks noChangeAspect="1"/>
          </p:cNvPicPr>
          <p:nvPr/>
        </p:nvPicPr>
        <p:blipFill>
          <a:blip r:embed="rId6"/>
          <a:stretch>
            <a:fillRect/>
          </a:stretch>
        </p:blipFill>
        <p:spPr>
          <a:xfrm>
            <a:off x="5121422" y="3904017"/>
            <a:ext cx="3393927" cy="2262618"/>
          </a:xfrm>
          <a:prstGeom prst="rect">
            <a:avLst/>
          </a:prstGeom>
        </p:spPr>
      </p:pic>
      <p:pic>
        <p:nvPicPr>
          <p:cNvPr id="24" name="図 23">
            <a:extLst>
              <a:ext uri="{FF2B5EF4-FFF2-40B4-BE49-F238E27FC236}">
                <a16:creationId xmlns:a16="http://schemas.microsoft.com/office/drawing/2014/main" id="{77839C4A-7E86-527C-91F0-E36C29CAB5AD}"/>
              </a:ext>
            </a:extLst>
          </p:cNvPr>
          <p:cNvPicPr>
            <a:picLocks noChangeAspect="1"/>
          </p:cNvPicPr>
          <p:nvPr/>
        </p:nvPicPr>
        <p:blipFill>
          <a:blip r:embed="rId7"/>
          <a:stretch>
            <a:fillRect/>
          </a:stretch>
        </p:blipFill>
        <p:spPr>
          <a:xfrm>
            <a:off x="628650" y="1848113"/>
            <a:ext cx="1190088" cy="304441"/>
          </a:xfrm>
          <a:prstGeom prst="rect">
            <a:avLst/>
          </a:prstGeom>
        </p:spPr>
      </p:pic>
      <p:pic>
        <p:nvPicPr>
          <p:cNvPr id="25" name="図 24">
            <a:extLst>
              <a:ext uri="{FF2B5EF4-FFF2-40B4-BE49-F238E27FC236}">
                <a16:creationId xmlns:a16="http://schemas.microsoft.com/office/drawing/2014/main" id="{BF4380F5-47C0-6480-FBB4-506087F41B87}"/>
              </a:ext>
            </a:extLst>
          </p:cNvPr>
          <p:cNvPicPr>
            <a:picLocks noChangeAspect="1"/>
          </p:cNvPicPr>
          <p:nvPr/>
        </p:nvPicPr>
        <p:blipFill>
          <a:blip r:embed="rId8"/>
          <a:stretch>
            <a:fillRect/>
          </a:stretch>
        </p:blipFill>
        <p:spPr>
          <a:xfrm>
            <a:off x="4526376" y="1845064"/>
            <a:ext cx="1190092" cy="304442"/>
          </a:xfrm>
          <a:prstGeom prst="rect">
            <a:avLst/>
          </a:prstGeom>
        </p:spPr>
      </p:pic>
      <p:pic>
        <p:nvPicPr>
          <p:cNvPr id="26" name="図 25">
            <a:extLst>
              <a:ext uri="{FF2B5EF4-FFF2-40B4-BE49-F238E27FC236}">
                <a16:creationId xmlns:a16="http://schemas.microsoft.com/office/drawing/2014/main" id="{A0E313E1-CDF4-7870-3BF2-46CEAE6D7346}"/>
              </a:ext>
            </a:extLst>
          </p:cNvPr>
          <p:cNvPicPr>
            <a:picLocks noChangeAspect="1"/>
          </p:cNvPicPr>
          <p:nvPr/>
        </p:nvPicPr>
        <p:blipFill>
          <a:blip r:embed="rId9"/>
          <a:stretch>
            <a:fillRect/>
          </a:stretch>
        </p:blipFill>
        <p:spPr>
          <a:xfrm>
            <a:off x="628171" y="4110731"/>
            <a:ext cx="1190092" cy="304442"/>
          </a:xfrm>
          <a:prstGeom prst="rect">
            <a:avLst/>
          </a:prstGeom>
        </p:spPr>
      </p:pic>
      <p:pic>
        <p:nvPicPr>
          <p:cNvPr id="27" name="図 26">
            <a:extLst>
              <a:ext uri="{FF2B5EF4-FFF2-40B4-BE49-F238E27FC236}">
                <a16:creationId xmlns:a16="http://schemas.microsoft.com/office/drawing/2014/main" id="{DFABE499-D40D-19D1-674E-1CB3437900D1}"/>
              </a:ext>
            </a:extLst>
          </p:cNvPr>
          <p:cNvPicPr>
            <a:picLocks noChangeAspect="1"/>
          </p:cNvPicPr>
          <p:nvPr/>
        </p:nvPicPr>
        <p:blipFill>
          <a:blip r:embed="rId10"/>
          <a:stretch>
            <a:fillRect/>
          </a:stretch>
        </p:blipFill>
        <p:spPr>
          <a:xfrm>
            <a:off x="4526376" y="4110731"/>
            <a:ext cx="1190092" cy="304442"/>
          </a:xfrm>
          <a:prstGeom prst="rect">
            <a:avLst/>
          </a:prstGeom>
        </p:spPr>
      </p:pic>
      <p:sp>
        <p:nvSpPr>
          <p:cNvPr id="28" name="テキスト ボックス 27">
            <a:extLst>
              <a:ext uri="{FF2B5EF4-FFF2-40B4-BE49-F238E27FC236}">
                <a16:creationId xmlns:a16="http://schemas.microsoft.com/office/drawing/2014/main" id="{EE8DBFC4-8883-A91A-0A37-0AF47D579337}"/>
              </a:ext>
            </a:extLst>
          </p:cNvPr>
          <p:cNvSpPr txBox="1"/>
          <p:nvPr/>
        </p:nvSpPr>
        <p:spPr>
          <a:xfrm>
            <a:off x="628171" y="5713771"/>
            <a:ext cx="877163" cy="646331"/>
          </a:xfrm>
          <a:prstGeom prst="rect">
            <a:avLst/>
          </a:prstGeom>
          <a:noFill/>
        </p:spPr>
        <p:txBody>
          <a:bodyPr wrap="none" rtlCol="0">
            <a:spAutoFit/>
          </a:bodyPr>
          <a:lstStyle/>
          <a:p>
            <a:r>
              <a:rPr kumimoji="1" lang="ja-JP" altLang="en-US">
                <a:solidFill>
                  <a:srgbClr val="C00000"/>
                </a:solidFill>
                <a:latin typeface="Hiragino Kaku Gothic Std W8" panose="020B0800000000000000" pitchFamily="34" charset="-128"/>
                <a:ea typeface="Hiragino Kaku Gothic Std W8" panose="020B0800000000000000" pitchFamily="34" charset="-128"/>
              </a:rPr>
              <a:t>赤線：</a:t>
            </a:r>
            <a:endParaRPr kumimoji="1" lang="en-US" altLang="ja-JP" dirty="0">
              <a:solidFill>
                <a:srgbClr val="C00000"/>
              </a:solidFill>
              <a:latin typeface="Hiragino Kaku Gothic Std W8" panose="020B0800000000000000" pitchFamily="34" charset="-128"/>
              <a:ea typeface="Hiragino Kaku Gothic Std W8" panose="020B0800000000000000" pitchFamily="34" charset="-128"/>
            </a:endParaRPr>
          </a:p>
          <a:p>
            <a:r>
              <a:rPr kumimoji="1" lang="ja-JP" altLang="en-US">
                <a:solidFill>
                  <a:srgbClr val="0070C0"/>
                </a:solidFill>
                <a:latin typeface="Hiragino Kaku Gothic Std W8" panose="020B0800000000000000" pitchFamily="34" charset="-128"/>
                <a:ea typeface="Hiragino Kaku Gothic Std W8" panose="020B0800000000000000" pitchFamily="34" charset="-128"/>
              </a:rPr>
              <a:t>青線：</a:t>
            </a:r>
          </a:p>
        </p:txBody>
      </p:sp>
      <p:pic>
        <p:nvPicPr>
          <p:cNvPr id="30" name="図 29">
            <a:extLst>
              <a:ext uri="{FF2B5EF4-FFF2-40B4-BE49-F238E27FC236}">
                <a16:creationId xmlns:a16="http://schemas.microsoft.com/office/drawing/2014/main" id="{15CCBED2-2335-3259-F7A3-D9A5474CE52D}"/>
              </a:ext>
            </a:extLst>
          </p:cNvPr>
          <p:cNvPicPr>
            <a:picLocks noChangeAspect="1"/>
          </p:cNvPicPr>
          <p:nvPr/>
        </p:nvPicPr>
        <p:blipFill>
          <a:blip r:embed="rId11"/>
          <a:stretch>
            <a:fillRect/>
          </a:stretch>
        </p:blipFill>
        <p:spPr>
          <a:xfrm>
            <a:off x="1451639" y="5740378"/>
            <a:ext cx="895826" cy="242620"/>
          </a:xfrm>
          <a:prstGeom prst="rect">
            <a:avLst/>
          </a:prstGeom>
        </p:spPr>
      </p:pic>
      <p:pic>
        <p:nvPicPr>
          <p:cNvPr id="31" name="図 30">
            <a:extLst>
              <a:ext uri="{FF2B5EF4-FFF2-40B4-BE49-F238E27FC236}">
                <a16:creationId xmlns:a16="http://schemas.microsoft.com/office/drawing/2014/main" id="{1D890708-7639-F480-2AA4-76D2916A1F41}"/>
              </a:ext>
            </a:extLst>
          </p:cNvPr>
          <p:cNvPicPr>
            <a:picLocks noChangeAspect="1"/>
          </p:cNvPicPr>
          <p:nvPr/>
        </p:nvPicPr>
        <p:blipFill>
          <a:blip r:embed="rId12"/>
          <a:stretch>
            <a:fillRect/>
          </a:stretch>
        </p:blipFill>
        <p:spPr>
          <a:xfrm>
            <a:off x="1464339" y="6025313"/>
            <a:ext cx="877163" cy="242620"/>
          </a:xfrm>
          <a:prstGeom prst="rect">
            <a:avLst/>
          </a:prstGeom>
        </p:spPr>
      </p:pic>
    </p:spTree>
    <p:extLst>
      <p:ext uri="{BB962C8B-B14F-4D97-AF65-F5344CB8AC3E}">
        <p14:creationId xmlns:p14="http://schemas.microsoft.com/office/powerpoint/2010/main" val="451614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以上を幾何的な考察と組み合わせることで、降着円盤が写真板に写す光の位置を特定した。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今回はシュバルツシルト時空で円盤がどのように観測されるかを計算した。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ここで学んだ手法は、他の時空で物体を観測する際にも有用であるように思われる。そこで、他の時空についてもこの手法を用いて計算を行いたい。</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20861D17-AB7B-862B-42C3-DA04644F31C9}"/>
              </a:ext>
            </a:extLst>
          </p:cNvPr>
          <p:cNvSpPr/>
          <p:nvPr/>
        </p:nvSpPr>
        <p:spPr>
          <a:xfrm>
            <a:off x="0" y="0"/>
            <a:ext cx="9144000" cy="6858000"/>
          </a:xfrm>
          <a:prstGeom prst="rect">
            <a:avLst/>
          </a:prstGeom>
          <a:solidFill>
            <a:schemeClr val="bg1">
              <a:lumMod val="9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用語紹介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kumimoji="1" lang="ja-JP" altLang="en-US" sz="1800">
                <a:latin typeface="Hiragino Kaku Gothic Std W8" panose="020B0800000000000000" pitchFamily="34" charset="-128"/>
                <a:ea typeface="Hiragino Kaku Gothic Std W8" panose="020B0800000000000000" pitchFamily="34" charset="-128"/>
              </a:rPr>
              <a:t>・降着円盤</a:t>
            </a:r>
            <a:endParaRPr lang="en-US" altLang="ja-JP" sz="1800"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sz="1500">
                <a:solidFill>
                  <a:schemeClr val="tx1">
                    <a:lumMod val="95000"/>
                    <a:lumOff val="5000"/>
                  </a:schemeClr>
                </a:solidFill>
                <a:latin typeface="Arial" panose="020B0604020202020204" pitchFamily="34" charset="0"/>
              </a:rPr>
              <a:t>ブラックホールや中性子星、白色矮星など、</a:t>
            </a:r>
            <a:r>
              <a:rPr lang="ja-JP" altLang="en-US" sz="1500" b="0" i="0">
                <a:solidFill>
                  <a:schemeClr val="tx1">
                    <a:lumMod val="95000"/>
                    <a:lumOff val="5000"/>
                  </a:schemeClr>
                </a:solidFill>
                <a:effectLst/>
                <a:latin typeface="Arial" panose="020B0604020202020204" pitchFamily="34" charset="0"/>
              </a:rPr>
              <a:t>強い重力を持つ天体の周りに形成される、ガスなどの物質で構成された円盤</a:t>
            </a:r>
            <a:r>
              <a:rPr lang="ja-JP" altLang="en-US" sz="1500">
                <a:solidFill>
                  <a:schemeClr val="tx1">
                    <a:lumMod val="95000"/>
                    <a:lumOff val="5000"/>
                  </a:schemeClr>
                </a:solidFill>
                <a:latin typeface="Arial" panose="020B0604020202020204" pitchFamily="34" charset="0"/>
              </a:rPr>
              <a:t>。</a:t>
            </a:r>
            <a:endParaRPr lang="en-US" altLang="ja-JP" sz="1500"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endParaRPr lang="en-US" altLang="ja-JP" sz="1500" b="0" i="0" dirty="0">
              <a:solidFill>
                <a:schemeClr val="tx1">
                  <a:lumMod val="95000"/>
                  <a:lumOff val="5000"/>
                </a:schemeClr>
              </a:solidFill>
              <a:effectLst/>
              <a:latin typeface="Arial" panose="020B0604020202020204" pitchFamily="34" charset="0"/>
            </a:endParaRPr>
          </a:p>
          <a:p>
            <a:pPr marL="342900" lvl="1" indent="0" eaLnBrk="0">
              <a:lnSpc>
                <a:spcPct val="150000"/>
              </a:lnSpc>
              <a:spcBef>
                <a:spcPts val="0"/>
              </a:spcBef>
              <a:buNone/>
            </a:pPr>
            <a:r>
              <a:rPr lang="ja-JP" altLang="en-US" sz="1500">
                <a:solidFill>
                  <a:schemeClr val="tx1">
                    <a:lumMod val="95000"/>
                    <a:lumOff val="5000"/>
                  </a:schemeClr>
                </a:solidFill>
                <a:latin typeface="Arial" panose="020B0604020202020204" pitchFamily="34" charset="0"/>
              </a:rPr>
              <a:t>粘性による摩擦で高音になり、電磁波を放っている。</a:t>
            </a:r>
            <a:endParaRPr lang="en-US" altLang="ja-JP" sz="1500"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endParaRPr lang="en-US" altLang="ja-JP" sz="1800" b="0" i="0" dirty="0">
              <a:solidFill>
                <a:schemeClr val="tx1">
                  <a:lumMod val="95000"/>
                  <a:lumOff val="5000"/>
                </a:schemeClr>
              </a:solidFill>
              <a:effectLst/>
              <a:latin typeface="Arial" panose="020B0604020202020204" pitchFamily="34" charset="0"/>
            </a:endParaRPr>
          </a:p>
          <a:p>
            <a:pPr marL="0" indent="0" eaLnBrk="0">
              <a:lnSpc>
                <a:spcPct val="150000"/>
              </a:lnSpc>
              <a:spcBef>
                <a:spcPts val="0"/>
              </a:spcBef>
              <a:buNone/>
            </a:pPr>
            <a:r>
              <a:rPr lang="ja-JP" altLang="en-US" sz="1800" b="0" i="0">
                <a:solidFill>
                  <a:schemeClr val="tx1">
                    <a:lumMod val="95000"/>
                    <a:lumOff val="5000"/>
                  </a:schemeClr>
                </a:solidFill>
                <a:effectLst/>
                <a:latin typeface="Arial" panose="020B0604020202020204" pitchFamily="34" charset="0"/>
              </a:rPr>
              <a:t>・</a:t>
            </a:r>
            <a:endParaRPr lang="en-US" altLang="ja-JP" sz="1800" b="0" i="0" dirty="0">
              <a:solidFill>
                <a:schemeClr val="tx1">
                  <a:lumMod val="95000"/>
                  <a:lumOff val="5000"/>
                </a:schemeClr>
              </a:solidFill>
              <a:effectLst/>
              <a:latin typeface="Arial" panose="020B0604020202020204" pitchFamily="34" charset="0"/>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30388597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最近接点から無限遠までの積分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1512251"/>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198481"/>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864231"/>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3516483"/>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a:cxnSpLocks/>
          </p:cNvCxnSpPr>
          <p:nvPr/>
        </p:nvCxnSpPr>
        <p:spPr>
          <a:xfrm>
            <a:off x="6773779" y="1455821"/>
            <a:ext cx="0" cy="3292824"/>
          </a:xfrm>
          <a:prstGeom prst="line">
            <a:avLst/>
          </a:prstGeom>
        </p:spPr>
        <p:style>
          <a:lnRef idx="1">
            <a:schemeClr val="dk1"/>
          </a:lnRef>
          <a:fillRef idx="0">
            <a:schemeClr val="dk1"/>
          </a:fillRef>
          <a:effectRef idx="0">
            <a:schemeClr val="dk1"/>
          </a:effectRef>
          <a:fontRef idx="minor">
            <a:schemeClr val="tx1"/>
          </a:fontRef>
        </p:style>
      </p:cxnSp>
      <p:sp>
        <p:nvSpPr>
          <p:cNvPr id="3" name="コンテンツ プレースホルダー 2">
            <a:extLst>
              <a:ext uri="{FF2B5EF4-FFF2-40B4-BE49-F238E27FC236}">
                <a16:creationId xmlns:a16="http://schemas.microsoft.com/office/drawing/2014/main" id="{72C802DC-DA0E-9DB7-3C14-C21C1954DC17}"/>
              </a:ext>
            </a:extLst>
          </p:cNvPr>
          <p:cNvSpPr>
            <a:spLocks noGrp="1"/>
          </p:cNvSpPr>
          <p:nvPr>
            <p:ph idx="1"/>
          </p:nvPr>
        </p:nvSpPr>
        <p:spPr>
          <a:xfrm>
            <a:off x="628650" y="4907163"/>
            <a:ext cx="7886700" cy="569818"/>
          </a:xfrm>
        </p:spPr>
        <p:txBody>
          <a:bodyPr>
            <a:normAutofit/>
          </a:bodyPr>
          <a:lstStyle/>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pic>
        <p:nvPicPr>
          <p:cNvPr id="6" name="図 5">
            <a:extLst>
              <a:ext uri="{FF2B5EF4-FFF2-40B4-BE49-F238E27FC236}">
                <a16:creationId xmlns:a16="http://schemas.microsoft.com/office/drawing/2014/main" id="{858DFC41-EE2C-8CD8-2D0A-A293203523DF}"/>
              </a:ext>
            </a:extLst>
          </p:cNvPr>
          <p:cNvPicPr>
            <a:picLocks noChangeAspect="1"/>
          </p:cNvPicPr>
          <p:nvPr/>
        </p:nvPicPr>
        <p:blipFill>
          <a:blip r:embed="rId7"/>
          <a:stretch>
            <a:fillRect/>
          </a:stretch>
        </p:blipFill>
        <p:spPr>
          <a:xfrm>
            <a:off x="2727226" y="4907163"/>
            <a:ext cx="2578571" cy="569818"/>
          </a:xfrm>
          <a:prstGeom prst="rect">
            <a:avLst/>
          </a:prstGeom>
        </p:spPr>
      </p:pic>
      <p:pic>
        <p:nvPicPr>
          <p:cNvPr id="13" name="図 12">
            <a:extLst>
              <a:ext uri="{FF2B5EF4-FFF2-40B4-BE49-F238E27FC236}">
                <a16:creationId xmlns:a16="http://schemas.microsoft.com/office/drawing/2014/main" id="{26FB27F9-6058-5B07-7DEB-D52DBED3AA4C}"/>
              </a:ext>
            </a:extLst>
          </p:cNvPr>
          <p:cNvPicPr>
            <a:picLocks noChangeAspect="1"/>
          </p:cNvPicPr>
          <p:nvPr/>
        </p:nvPicPr>
        <p:blipFill>
          <a:blip r:embed="rId8"/>
          <a:stretch>
            <a:fillRect/>
          </a:stretch>
        </p:blipFill>
        <p:spPr>
          <a:xfrm>
            <a:off x="1884111" y="5771765"/>
            <a:ext cx="2975716" cy="569818"/>
          </a:xfrm>
          <a:prstGeom prst="rect">
            <a:avLst/>
          </a:prstGeom>
        </p:spPr>
      </p:pic>
      <p:pic>
        <p:nvPicPr>
          <p:cNvPr id="14" name="図 13">
            <a:extLst>
              <a:ext uri="{FF2B5EF4-FFF2-40B4-BE49-F238E27FC236}">
                <a16:creationId xmlns:a16="http://schemas.microsoft.com/office/drawing/2014/main" id="{4048E398-AB53-30C6-9444-ABE84E5B143F}"/>
              </a:ext>
            </a:extLst>
          </p:cNvPr>
          <p:cNvPicPr>
            <a:picLocks noChangeAspect="1"/>
          </p:cNvPicPr>
          <p:nvPr/>
        </p:nvPicPr>
        <p:blipFill>
          <a:blip r:embed="rId9"/>
          <a:stretch>
            <a:fillRect/>
          </a:stretch>
        </p:blipFill>
        <p:spPr>
          <a:xfrm>
            <a:off x="5380332" y="5584742"/>
            <a:ext cx="1879557" cy="943865"/>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微分方程式の導出・解析</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09697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30</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31</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35</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36</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37</a:t>
            </a:fld>
            <a:r>
              <a:rPr lang="en-US"/>
              <a:t>/n</a:t>
            </a:r>
            <a:endParaRPr lang="en-US" dirty="0"/>
          </a:p>
        </p:txBody>
      </p:sp>
      <p:pic>
        <p:nvPicPr>
          <p:cNvPr id="2" name="図 1">
            <a:extLst>
              <a:ext uri="{FF2B5EF4-FFF2-40B4-BE49-F238E27FC236}">
                <a16:creationId xmlns:a16="http://schemas.microsoft.com/office/drawing/2014/main" id="{74B9449F-F339-6F5B-AAB3-1959570546FD}"/>
              </a:ext>
            </a:extLst>
          </p:cNvPr>
          <p:cNvPicPr>
            <a:picLocks noChangeAspect="1"/>
          </p:cNvPicPr>
          <p:nvPr/>
        </p:nvPicPr>
        <p:blipFill>
          <a:blip r:embed="rId3"/>
          <a:stretch>
            <a:fillRect/>
          </a:stretch>
        </p:blipFill>
        <p:spPr>
          <a:xfrm>
            <a:off x="-5042883" y="0"/>
            <a:ext cx="5042883" cy="3361922"/>
          </a:xfrm>
          <a:prstGeom prst="rect">
            <a:avLst/>
          </a:prstGeom>
        </p:spPr>
      </p:pic>
      <p:pic>
        <p:nvPicPr>
          <p:cNvPr id="5" name="図 4">
            <a:extLst>
              <a:ext uri="{FF2B5EF4-FFF2-40B4-BE49-F238E27FC236}">
                <a16:creationId xmlns:a16="http://schemas.microsoft.com/office/drawing/2014/main" id="{1968451A-83B4-8C36-B488-C86579A6E240}"/>
              </a:ext>
            </a:extLst>
          </p:cNvPr>
          <p:cNvPicPr>
            <a:picLocks noChangeAspect="1"/>
          </p:cNvPicPr>
          <p:nvPr/>
        </p:nvPicPr>
        <p:blipFill>
          <a:blip r:embed="rId4"/>
          <a:stretch>
            <a:fillRect/>
          </a:stretch>
        </p:blipFill>
        <p:spPr>
          <a:xfrm>
            <a:off x="4572000" y="0"/>
            <a:ext cx="5042883" cy="3361922"/>
          </a:xfrm>
          <a:prstGeom prst="rect">
            <a:avLst/>
          </a:prstGeom>
        </p:spPr>
      </p:pic>
      <p:pic>
        <p:nvPicPr>
          <p:cNvPr id="6" name="図 5">
            <a:extLst>
              <a:ext uri="{FF2B5EF4-FFF2-40B4-BE49-F238E27FC236}">
                <a16:creationId xmlns:a16="http://schemas.microsoft.com/office/drawing/2014/main" id="{823735F0-8900-AE0E-086D-5B84BB486D8D}"/>
              </a:ext>
            </a:extLst>
          </p:cNvPr>
          <p:cNvPicPr>
            <a:picLocks noChangeAspect="1"/>
          </p:cNvPicPr>
          <p:nvPr/>
        </p:nvPicPr>
        <p:blipFill>
          <a:blip r:embed="rId5"/>
          <a:stretch>
            <a:fillRect/>
          </a:stretch>
        </p:blipFill>
        <p:spPr>
          <a:xfrm>
            <a:off x="0" y="0"/>
            <a:ext cx="5042883" cy="3361922"/>
          </a:xfrm>
          <a:prstGeom prst="rect">
            <a:avLst/>
          </a:prstGeom>
        </p:spPr>
      </p:pic>
      <p:pic>
        <p:nvPicPr>
          <p:cNvPr id="7" name="図 6">
            <a:extLst>
              <a:ext uri="{FF2B5EF4-FFF2-40B4-BE49-F238E27FC236}">
                <a16:creationId xmlns:a16="http://schemas.microsoft.com/office/drawing/2014/main" id="{E13E51BE-8862-0964-600E-61B973A67DD4}"/>
              </a:ext>
            </a:extLst>
          </p:cNvPr>
          <p:cNvPicPr>
            <a:picLocks noChangeAspect="1"/>
          </p:cNvPicPr>
          <p:nvPr/>
        </p:nvPicPr>
        <p:blipFill>
          <a:blip r:embed="rId6"/>
          <a:stretch>
            <a:fillRect/>
          </a:stretch>
        </p:blipFill>
        <p:spPr>
          <a:xfrm>
            <a:off x="-1" y="3359554"/>
            <a:ext cx="5042883" cy="3361922"/>
          </a:xfrm>
          <a:prstGeom prst="rect">
            <a:avLst/>
          </a:prstGeom>
        </p:spPr>
      </p:pic>
      <p:pic>
        <p:nvPicPr>
          <p:cNvPr id="8" name="図 7">
            <a:extLst>
              <a:ext uri="{FF2B5EF4-FFF2-40B4-BE49-F238E27FC236}">
                <a16:creationId xmlns:a16="http://schemas.microsoft.com/office/drawing/2014/main" id="{7C603F7C-8417-0651-E5C3-F0D7B19E1E9F}"/>
              </a:ext>
            </a:extLst>
          </p:cNvPr>
          <p:cNvPicPr>
            <a:picLocks noChangeAspect="1"/>
          </p:cNvPicPr>
          <p:nvPr/>
        </p:nvPicPr>
        <p:blipFill>
          <a:blip r:embed="rId7"/>
          <a:stretch>
            <a:fillRect/>
          </a:stretch>
        </p:blipFill>
        <p:spPr>
          <a:xfrm>
            <a:off x="4572000" y="3359554"/>
            <a:ext cx="5042883" cy="3361922"/>
          </a:xfrm>
          <a:prstGeom prst="rect">
            <a:avLst/>
          </a:prstGeom>
        </p:spPr>
      </p:pic>
    </p:spTree>
    <p:extLst>
      <p:ext uri="{BB962C8B-B14F-4D97-AF65-F5344CB8AC3E}">
        <p14:creationId xmlns:p14="http://schemas.microsoft.com/office/powerpoint/2010/main" val="1488836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61A4103-1143-47BD-FDD5-D06AB81F3967}"/>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これを解くことで、</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5928793" y="4147461"/>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2740696" y="3962008"/>
            <a:ext cx="2480922" cy="540953"/>
          </a:xfrm>
          <a:prstGeom prst="rect">
            <a:avLst/>
          </a:prstGeom>
        </p:spPr>
      </p:pic>
      <p:pic>
        <p:nvPicPr>
          <p:cNvPr id="11" name="図 10">
            <a:extLst>
              <a:ext uri="{FF2B5EF4-FFF2-40B4-BE49-F238E27FC236}">
                <a16:creationId xmlns:a16="http://schemas.microsoft.com/office/drawing/2014/main" id="{557CD9AE-9781-6578-BEAD-79319BD7FC68}"/>
              </a:ext>
            </a:extLst>
          </p:cNvPr>
          <p:cNvPicPr>
            <a:picLocks noChangeAspect="1"/>
          </p:cNvPicPr>
          <p:nvPr/>
        </p:nvPicPr>
        <p:blipFill>
          <a:blip r:embed="rId9"/>
          <a:stretch>
            <a:fillRect/>
          </a:stretch>
        </p:blipFill>
        <p:spPr>
          <a:xfrm>
            <a:off x="1635004" y="5159109"/>
            <a:ext cx="5454891" cy="609864"/>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58639</TotalTime>
  <Words>1470</Words>
  <Application>Microsoft Macintosh PowerPoint</Application>
  <PresentationFormat>画面に合わせる (4:3)</PresentationFormat>
  <Paragraphs>271</Paragraphs>
  <Slides>37</Slides>
  <Notes>33</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37</vt:i4>
      </vt:variant>
    </vt:vector>
  </HeadingPairs>
  <TitlesOfParts>
    <vt:vector size="42" baseType="lpstr">
      <vt:lpstr>Hiragino Kaku Gothic Std W8</vt:lpstr>
      <vt:lpstr>游ゴシック</vt:lpstr>
      <vt:lpstr>Aptos</vt:lpstr>
      <vt:lpstr>Arial</vt:lpstr>
      <vt:lpstr>Office テーマ</vt:lpstr>
      <vt:lpstr>ブラックホールを回る 薄い降着円盤の作る像.</vt:lpstr>
      <vt:lpstr>導入</vt:lpstr>
      <vt:lpstr>目次</vt:lpstr>
      <vt:lpstr>像を考えるための準備</vt:lpstr>
      <vt:lpstr>光の軌道を計算するのに必要な知識</vt:lpstr>
      <vt:lpstr>シュバルツシルト時空</vt:lpstr>
      <vt:lpstr>null測地線方程式</vt:lpstr>
      <vt:lpstr>光の軌道を表す微分方程式</vt:lpstr>
      <vt:lpstr>有効ポテンシャルと運動可能領域</vt:lpstr>
      <vt:lpstr>有効ポテンシャルによる軌道の分類</vt:lpstr>
      <vt:lpstr>薄い降着円盤の作る像</vt:lpstr>
      <vt:lpstr>状況設定（1/3）</vt:lpstr>
      <vt:lpstr>状況設定（2/3）</vt:lpstr>
      <vt:lpstr>状況設定（3/3）</vt:lpstr>
      <vt:lpstr>写真板に映る光の位置を求める流れ</vt:lpstr>
      <vt:lpstr>微分方程式の変形</vt:lpstr>
      <vt:lpstr>1)　軌道の分類と解析的な角度の評価</vt:lpstr>
      <vt:lpstr>2)　軌道の分類と幾何的な角度の評価</vt:lpstr>
      <vt:lpstr>3)　(1),(2)を用いて b を求める</vt:lpstr>
      <vt:lpstr>角度の関係性から a を求める（1/2）</vt:lpstr>
      <vt:lpstr>角度の関係性から a を求める（2/2）</vt:lpstr>
      <vt:lpstr>作成された像</vt:lpstr>
      <vt:lpstr>まとめ</vt:lpstr>
      <vt:lpstr>展望</vt:lpstr>
      <vt:lpstr>以下、予備スライド</vt:lpstr>
      <vt:lpstr>用語紹介</vt:lpstr>
      <vt:lpstr>最近接点から無限遠までの積分</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916</cp:revision>
  <dcterms:created xsi:type="dcterms:W3CDTF">2024-07-01T13:42:07Z</dcterms:created>
  <dcterms:modified xsi:type="dcterms:W3CDTF">2024-11-11T00:48:52Z</dcterms:modified>
</cp:coreProperties>
</file>

<file path=docProps/thumbnail.jpeg>
</file>